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7" r:id="rId4"/>
    <p:sldId id="275" r:id="rId5"/>
    <p:sldId id="260" r:id="rId6"/>
    <p:sldId id="276" r:id="rId7"/>
    <p:sldId id="277" r:id="rId8"/>
    <p:sldId id="278" r:id="rId9"/>
    <p:sldId id="279" r:id="rId10"/>
    <p:sldId id="266" r:id="rId11"/>
    <p:sldId id="267" r:id="rId12"/>
    <p:sldId id="280"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63" d="100"/>
          <a:sy n="63" d="100"/>
        </p:scale>
        <p:origin x="91"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3A09F-B65D-4CC6-BDE4-819E80465F2E}"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2EBD1-57CF-48D0-9CF5-B902CC87D6CA}" type="slidenum">
              <a:rPr lang="en-US" smtClean="0"/>
              <a:t>‹#›</a:t>
            </a:fld>
            <a:endParaRPr lang="en-US"/>
          </a:p>
        </p:txBody>
      </p:sp>
    </p:spTree>
    <p:extLst>
      <p:ext uri="{BB962C8B-B14F-4D97-AF65-F5344CB8AC3E}">
        <p14:creationId xmlns:p14="http://schemas.microsoft.com/office/powerpoint/2010/main" val="198471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22EBD1-57CF-48D0-9CF5-B902CC87D6CA}" type="slidenum">
              <a:rPr lang="en-US" smtClean="0"/>
              <a:t>2</a:t>
            </a:fld>
            <a:endParaRPr lang="en-US"/>
          </a:p>
        </p:txBody>
      </p:sp>
    </p:spTree>
    <p:extLst>
      <p:ext uri="{BB962C8B-B14F-4D97-AF65-F5344CB8AC3E}">
        <p14:creationId xmlns:p14="http://schemas.microsoft.com/office/powerpoint/2010/main" val="2095982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22EBD1-57CF-48D0-9CF5-B902CC87D6CA}" type="slidenum">
              <a:rPr lang="en-US" smtClean="0"/>
              <a:t>11</a:t>
            </a:fld>
            <a:endParaRPr lang="en-US"/>
          </a:p>
        </p:txBody>
      </p:sp>
    </p:spTree>
    <p:extLst>
      <p:ext uri="{BB962C8B-B14F-4D97-AF65-F5344CB8AC3E}">
        <p14:creationId xmlns:p14="http://schemas.microsoft.com/office/powerpoint/2010/main" val="64309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22EBD1-57CF-48D0-9CF5-B902CC87D6CA}" type="slidenum">
              <a:rPr lang="en-US" smtClean="0"/>
              <a:t>12</a:t>
            </a:fld>
            <a:endParaRPr lang="en-US"/>
          </a:p>
        </p:txBody>
      </p:sp>
    </p:spTree>
    <p:extLst>
      <p:ext uri="{BB962C8B-B14F-4D97-AF65-F5344CB8AC3E}">
        <p14:creationId xmlns:p14="http://schemas.microsoft.com/office/powerpoint/2010/main" val="410762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22EBD1-57CF-48D0-9CF5-B902CC87D6CA}" type="slidenum">
              <a:rPr lang="en-US" smtClean="0"/>
              <a:t>13</a:t>
            </a:fld>
            <a:endParaRPr lang="en-US"/>
          </a:p>
        </p:txBody>
      </p:sp>
    </p:spTree>
    <p:extLst>
      <p:ext uri="{BB962C8B-B14F-4D97-AF65-F5344CB8AC3E}">
        <p14:creationId xmlns:p14="http://schemas.microsoft.com/office/powerpoint/2010/main" val="45890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B5C3-B661-7B3A-03C2-5C12CB6F3E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9F772C-A0A4-3778-7FD3-D8F83CF23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C5E2BC-8763-DB84-34ED-8080ADE7EE01}"/>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5" name="Footer Placeholder 4">
            <a:extLst>
              <a:ext uri="{FF2B5EF4-FFF2-40B4-BE49-F238E27FC236}">
                <a16:creationId xmlns:a16="http://schemas.microsoft.com/office/drawing/2014/main" id="{4C00D660-5CE1-37D0-0604-B80DBB613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C3F23-DFF7-BF80-E841-1475D378FE87}"/>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219887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BFD9-112A-63E6-F72D-9B66309971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B7B45C-D58B-8805-F729-C1F0DCAC9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889E72-34B3-2AD4-4D8D-79506C81DF77}"/>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5" name="Footer Placeholder 4">
            <a:extLst>
              <a:ext uri="{FF2B5EF4-FFF2-40B4-BE49-F238E27FC236}">
                <a16:creationId xmlns:a16="http://schemas.microsoft.com/office/drawing/2014/main" id="{0F7B0655-EE6C-B8E7-5FA0-6A8E3F003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29DDF-033F-EB16-6A64-A471A02F2801}"/>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2750898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8022C-721F-7E92-E9C9-F85F72978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10A60-D24A-49F1-FA8C-09F5E49A3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0C44F-D721-6879-0498-4177E03BBEB9}"/>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5" name="Footer Placeholder 4">
            <a:extLst>
              <a:ext uri="{FF2B5EF4-FFF2-40B4-BE49-F238E27FC236}">
                <a16:creationId xmlns:a16="http://schemas.microsoft.com/office/drawing/2014/main" id="{46519A5F-C63B-A40A-0D7A-F2D8D6DA3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8D465-9DD8-289D-7E14-D6222834C143}"/>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72959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8A2E-A7F3-A0BA-69E1-4FACE3A78B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FEB1D-0707-F6B4-9031-F6B91AD0C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3D5FF-D494-9513-8DC1-015F3C5D9A2A}"/>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5" name="Footer Placeholder 4">
            <a:extLst>
              <a:ext uri="{FF2B5EF4-FFF2-40B4-BE49-F238E27FC236}">
                <a16:creationId xmlns:a16="http://schemas.microsoft.com/office/drawing/2014/main" id="{EBFDC342-BFB2-F618-32E8-E9FC0A175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660A0-570C-ADB5-399C-222B824DF464}"/>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211875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69A30-5233-7E1C-85A7-92A138E620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381948-F509-FC82-3705-BC321F0540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DA8E2E-9D7D-EB7C-5CEC-F61899B4F1E6}"/>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5" name="Footer Placeholder 4">
            <a:extLst>
              <a:ext uri="{FF2B5EF4-FFF2-40B4-BE49-F238E27FC236}">
                <a16:creationId xmlns:a16="http://schemas.microsoft.com/office/drawing/2014/main" id="{134BECFC-771F-5664-C992-FE4F31F6C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85848-E40D-B9E8-CC7B-43C3B0786F08}"/>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3993499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68D3-9798-8C69-B5D5-8EE8D4CB82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9F2A8-812F-030E-5CFC-2CF0003537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AAC811-CF8B-D467-022B-BE272883FC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AB6AF-EF5A-0D92-CCF3-262D5E8DEBA2}"/>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6" name="Footer Placeholder 5">
            <a:extLst>
              <a:ext uri="{FF2B5EF4-FFF2-40B4-BE49-F238E27FC236}">
                <a16:creationId xmlns:a16="http://schemas.microsoft.com/office/drawing/2014/main" id="{B11164FA-073D-2091-E6D9-CC254A231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0E4EB5-878D-49F5-EF93-BCEED75384A8}"/>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30108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4016-5CFB-FBCF-C3FF-C0865ADED7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7A251-79E8-C730-4EA2-EF02A64F2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8F56B-ADA5-4EDE-DA3B-D2FAE5474F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4F9B48-2AB4-1FFA-A179-290EB6EDA8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44CDC-F87B-CA32-8790-D462355E9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4952B-CDD4-7051-5A21-7DC42BFAF004}"/>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8" name="Footer Placeholder 7">
            <a:extLst>
              <a:ext uri="{FF2B5EF4-FFF2-40B4-BE49-F238E27FC236}">
                <a16:creationId xmlns:a16="http://schemas.microsoft.com/office/drawing/2014/main" id="{6077A90D-D306-087A-7A63-C26AEA1493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0A0A4D-40F1-C1D6-FB76-34A7929A9B8F}"/>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3825676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7268-1458-F9BB-99EC-CF7D4C3913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95D9CC-090B-FE9D-F32A-B2C2072B75B6}"/>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4" name="Footer Placeholder 3">
            <a:extLst>
              <a:ext uri="{FF2B5EF4-FFF2-40B4-BE49-F238E27FC236}">
                <a16:creationId xmlns:a16="http://schemas.microsoft.com/office/drawing/2014/main" id="{4451A13F-9A06-2249-4AA5-B2F00DCA2D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6FE8CB-8420-AE10-E65A-00E865EB547E}"/>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2048184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E4667-9EBE-2F1C-F5E0-C5E9EA5251CE}"/>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3" name="Footer Placeholder 2">
            <a:extLst>
              <a:ext uri="{FF2B5EF4-FFF2-40B4-BE49-F238E27FC236}">
                <a16:creationId xmlns:a16="http://schemas.microsoft.com/office/drawing/2014/main" id="{C6D014DF-0C2D-D768-FD3F-94F472C9D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052837-8D60-89AF-65C4-388577C7868B}"/>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710039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54FA-DC77-6AA7-7862-EDE5C6988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F99E85-8EB1-24CA-5148-AFDC7E2B3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C90679-D6F0-01BC-A907-D08E5CCFA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0349E-6D80-CB78-4287-884A7CBF0640}"/>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6" name="Footer Placeholder 5">
            <a:extLst>
              <a:ext uri="{FF2B5EF4-FFF2-40B4-BE49-F238E27FC236}">
                <a16:creationId xmlns:a16="http://schemas.microsoft.com/office/drawing/2014/main" id="{D1640B96-8653-3F77-ABB6-9E004A7CF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1ACB5-DB78-D7DB-99D9-0DF881D0150C}"/>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308264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A778-0E15-C559-CAA1-098A57A93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EBD09A-BFA1-39D8-6BBB-89CBF2264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F415E9-AEC2-1811-8E62-AC4FA3BA6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96F66-6C60-99D3-B7B9-857E5214D0C6}"/>
              </a:ext>
            </a:extLst>
          </p:cNvPr>
          <p:cNvSpPr>
            <a:spLocks noGrp="1"/>
          </p:cNvSpPr>
          <p:nvPr>
            <p:ph type="dt" sz="half" idx="10"/>
          </p:nvPr>
        </p:nvSpPr>
        <p:spPr/>
        <p:txBody>
          <a:bodyPr/>
          <a:lstStyle/>
          <a:p>
            <a:fld id="{A397756B-5196-4D13-AF2E-6FA4AC0940EA}" type="datetimeFigureOut">
              <a:rPr lang="en-US" smtClean="0"/>
              <a:t>11/14/2022</a:t>
            </a:fld>
            <a:endParaRPr lang="en-US"/>
          </a:p>
        </p:txBody>
      </p:sp>
      <p:sp>
        <p:nvSpPr>
          <p:cNvPr id="6" name="Footer Placeholder 5">
            <a:extLst>
              <a:ext uri="{FF2B5EF4-FFF2-40B4-BE49-F238E27FC236}">
                <a16:creationId xmlns:a16="http://schemas.microsoft.com/office/drawing/2014/main" id="{B92F6C3C-EB84-6FA9-EB03-3917401FC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5E969-E778-96E4-643E-32DB2326D087}"/>
              </a:ext>
            </a:extLst>
          </p:cNvPr>
          <p:cNvSpPr>
            <a:spLocks noGrp="1"/>
          </p:cNvSpPr>
          <p:nvPr>
            <p:ph type="sldNum" sz="quarter" idx="12"/>
          </p:nvPr>
        </p:nvSpPr>
        <p:spPr/>
        <p:txBody>
          <a:bodyPr/>
          <a:lstStyle/>
          <a:p>
            <a:fld id="{46DC663D-1330-42E7-839F-8935055A0C93}" type="slidenum">
              <a:rPr lang="en-US" smtClean="0"/>
              <a:t>‹#›</a:t>
            </a:fld>
            <a:endParaRPr lang="en-US"/>
          </a:p>
        </p:txBody>
      </p:sp>
    </p:spTree>
    <p:extLst>
      <p:ext uri="{BB962C8B-B14F-4D97-AF65-F5344CB8AC3E}">
        <p14:creationId xmlns:p14="http://schemas.microsoft.com/office/powerpoint/2010/main" val="315880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EC92DC-6AFD-F68D-8B43-8F9EA25D1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6FC3B2-4FC7-4751-C246-349469449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3E476F-5616-C0AE-967B-B0DD30B76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7756B-5196-4D13-AF2E-6FA4AC0940EA}" type="datetimeFigureOut">
              <a:rPr lang="en-US" smtClean="0"/>
              <a:t>11/14/2022</a:t>
            </a:fld>
            <a:endParaRPr lang="en-US"/>
          </a:p>
        </p:txBody>
      </p:sp>
      <p:sp>
        <p:nvSpPr>
          <p:cNvPr id="5" name="Footer Placeholder 4">
            <a:extLst>
              <a:ext uri="{FF2B5EF4-FFF2-40B4-BE49-F238E27FC236}">
                <a16:creationId xmlns:a16="http://schemas.microsoft.com/office/drawing/2014/main" id="{D9870786-F399-95DF-EC8E-8141A1C1C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D3246A-82C7-9780-2BE9-B8BB7D7E6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C663D-1330-42E7-839F-8935055A0C93}" type="slidenum">
              <a:rPr lang="en-US" smtClean="0"/>
              <a:t>‹#›</a:t>
            </a:fld>
            <a:endParaRPr lang="en-US"/>
          </a:p>
        </p:txBody>
      </p:sp>
    </p:spTree>
    <p:extLst>
      <p:ext uri="{BB962C8B-B14F-4D97-AF65-F5344CB8AC3E}">
        <p14:creationId xmlns:p14="http://schemas.microsoft.com/office/powerpoint/2010/main" val="115239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0776-7FFF-96C3-2FE7-17A8BD6CF051}"/>
              </a:ext>
            </a:extLst>
          </p:cNvPr>
          <p:cNvSpPr>
            <a:spLocks noGrp="1"/>
          </p:cNvSpPr>
          <p:nvPr>
            <p:ph type="ctrTitle"/>
          </p:nvPr>
        </p:nvSpPr>
        <p:spPr>
          <a:xfrm>
            <a:off x="0" y="2326104"/>
            <a:ext cx="12192000" cy="1285157"/>
          </a:xfrm>
        </p:spPr>
        <p:txBody>
          <a:bodyPr>
            <a:noAutofit/>
          </a:bodyPr>
          <a:lstStyle/>
          <a:p>
            <a:r>
              <a:rPr lang="en-US" sz="4000" b="1" i="1" dirty="0">
                <a:solidFill>
                  <a:schemeClr val="accent2">
                    <a:lumMod val="75000"/>
                  </a:schemeClr>
                </a:solidFill>
                <a:latin typeface="Constantia" panose="02030602050306030303" pitchFamily="18" charset="0"/>
              </a:rPr>
              <a:t>Neural Transformation Learning for Deep Anomaly Detection Beyond Images</a:t>
            </a:r>
          </a:p>
        </p:txBody>
      </p:sp>
      <p:sp>
        <p:nvSpPr>
          <p:cNvPr id="3" name="Subtitle 2">
            <a:extLst>
              <a:ext uri="{FF2B5EF4-FFF2-40B4-BE49-F238E27FC236}">
                <a16:creationId xmlns:a16="http://schemas.microsoft.com/office/drawing/2014/main" id="{10CBF45E-D084-AE71-7B5C-E74FBEFC5A0A}"/>
              </a:ext>
            </a:extLst>
          </p:cNvPr>
          <p:cNvSpPr>
            <a:spLocks noGrp="1"/>
          </p:cNvSpPr>
          <p:nvPr>
            <p:ph type="subTitle" idx="1"/>
          </p:nvPr>
        </p:nvSpPr>
        <p:spPr>
          <a:xfrm>
            <a:off x="1193800" y="4033151"/>
            <a:ext cx="9795476" cy="1655762"/>
          </a:xfrm>
        </p:spPr>
        <p:txBody>
          <a:bodyPr/>
          <a:lstStyle/>
          <a:p>
            <a:r>
              <a:rPr lang="en-US" sz="3000" b="1" dirty="0">
                <a:solidFill>
                  <a:schemeClr val="accent1">
                    <a:lumMod val="50000"/>
                  </a:schemeClr>
                </a:solidFill>
                <a:latin typeface="Times New Roman" panose="02020603050405020304" pitchFamily="18" charset="0"/>
                <a:cs typeface="Times New Roman" panose="02020603050405020304" pitchFamily="18" charset="0"/>
              </a:rPr>
              <a:t>Course</a:t>
            </a:r>
            <a:r>
              <a:rPr lang="en-US" sz="3000" dirty="0">
                <a:latin typeface="Times New Roman" panose="02020603050405020304" pitchFamily="18" charset="0"/>
                <a:cs typeface="Times New Roman" panose="02020603050405020304" pitchFamily="18" charset="0"/>
              </a:rPr>
              <a:t> – Deep Learning with Medical Informatics (CS 895)</a:t>
            </a:r>
          </a:p>
          <a:p>
            <a:r>
              <a:rPr lang="en-US" sz="3000" b="1" dirty="0">
                <a:solidFill>
                  <a:schemeClr val="accent1">
                    <a:lumMod val="50000"/>
                  </a:schemeClr>
                </a:solidFill>
                <a:latin typeface="Times New Roman" panose="02020603050405020304" pitchFamily="18" charset="0"/>
                <a:cs typeface="Times New Roman" panose="02020603050405020304" pitchFamily="18" charset="0"/>
              </a:rPr>
              <a:t>By</a:t>
            </a:r>
            <a:r>
              <a:rPr lang="en-US" sz="3000" b="1" dirty="0">
                <a:latin typeface="Times New Roman" panose="02020603050405020304" pitchFamily="18" charset="0"/>
                <a:cs typeface="Times New Roman" panose="02020603050405020304" pitchFamily="18" charset="0"/>
              </a:rPr>
              <a:t> – </a:t>
            </a:r>
            <a:r>
              <a:rPr lang="en-US" sz="3000" b="1" dirty="0" err="1">
                <a:solidFill>
                  <a:schemeClr val="accent6">
                    <a:lumMod val="50000"/>
                  </a:schemeClr>
                </a:solidFill>
                <a:latin typeface="Times New Roman" panose="02020603050405020304" pitchFamily="18" charset="0"/>
                <a:cs typeface="Times New Roman" panose="02020603050405020304" pitchFamily="18" charset="0"/>
              </a:rPr>
              <a:t>Monalika</a:t>
            </a:r>
            <a:r>
              <a:rPr lang="en-US" sz="3000" b="1" dirty="0">
                <a:solidFill>
                  <a:schemeClr val="accent6">
                    <a:lumMod val="50000"/>
                  </a:schemeClr>
                </a:solidFill>
                <a:latin typeface="Times New Roman" panose="02020603050405020304" pitchFamily="18" charset="0"/>
                <a:cs typeface="Times New Roman" panose="02020603050405020304" pitchFamily="18" charset="0"/>
              </a:rPr>
              <a:t> Padma Reddy</a:t>
            </a:r>
          </a:p>
          <a:p>
            <a:endParaRPr lang="en-US" dirty="0"/>
          </a:p>
        </p:txBody>
      </p:sp>
      <p:sp>
        <p:nvSpPr>
          <p:cNvPr id="4" name="Subtitle 2">
            <a:extLst>
              <a:ext uri="{FF2B5EF4-FFF2-40B4-BE49-F238E27FC236}">
                <a16:creationId xmlns:a16="http://schemas.microsoft.com/office/drawing/2014/main" id="{1960EC7D-2190-0BFA-F9B8-8E0C17A7C227}"/>
              </a:ext>
            </a:extLst>
          </p:cNvPr>
          <p:cNvSpPr txBox="1">
            <a:spLocks/>
          </p:cNvSpPr>
          <p:nvPr/>
        </p:nvSpPr>
        <p:spPr>
          <a:xfrm>
            <a:off x="1293547" y="17732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Paper Presentation On</a:t>
            </a:r>
          </a:p>
          <a:p>
            <a:endParaRPr lang="en-US" dirty="0"/>
          </a:p>
        </p:txBody>
      </p:sp>
    </p:spTree>
    <p:extLst>
      <p:ext uri="{BB962C8B-B14F-4D97-AF65-F5344CB8AC3E}">
        <p14:creationId xmlns:p14="http://schemas.microsoft.com/office/powerpoint/2010/main" val="2034578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88A426-C1B1-1109-30CA-806997ADC541}"/>
              </a:ext>
            </a:extLst>
          </p:cNvPr>
          <p:cNvSpPr>
            <a:spLocks noGrp="1"/>
          </p:cNvSpPr>
          <p:nvPr>
            <p:ph type="title"/>
          </p:nvPr>
        </p:nvSpPr>
        <p:spPr>
          <a:xfrm>
            <a:off x="3031066" y="0"/>
            <a:ext cx="6129867" cy="1515533"/>
          </a:xfrm>
        </p:spPr>
        <p:txBody>
          <a:bodyPr>
            <a:normAutofit/>
          </a:bodyPr>
          <a:lstStyle/>
          <a:p>
            <a:pPr algn="ctr"/>
            <a:r>
              <a:rPr lang="en-US" sz="9600" b="1" dirty="0">
                <a:solidFill>
                  <a:schemeClr val="accent2">
                    <a:lumMod val="75000"/>
                  </a:schemeClr>
                </a:solidFill>
                <a:latin typeface="Constantia" panose="02030602050306030303" pitchFamily="18" charset="0"/>
              </a:rPr>
              <a:t>RESULTS</a:t>
            </a:r>
            <a:endParaRPr lang="en-US" sz="9600" dirty="0">
              <a:latin typeface="Constantia" panose="02030602050306030303" pitchFamily="18" charset="0"/>
            </a:endParaRPr>
          </a:p>
        </p:txBody>
      </p:sp>
      <p:sp>
        <p:nvSpPr>
          <p:cNvPr id="3" name="TextBox 2">
            <a:extLst>
              <a:ext uri="{FF2B5EF4-FFF2-40B4-BE49-F238E27FC236}">
                <a16:creationId xmlns:a16="http://schemas.microsoft.com/office/drawing/2014/main" id="{26606B5B-D630-DF0E-ECCC-951A79D2219C}"/>
              </a:ext>
            </a:extLst>
          </p:cNvPr>
          <p:cNvSpPr txBox="1"/>
          <p:nvPr/>
        </p:nvSpPr>
        <p:spPr>
          <a:xfrm>
            <a:off x="0" y="1590036"/>
            <a:ext cx="12191999" cy="4893647"/>
          </a:xfrm>
          <a:prstGeom prst="rect">
            <a:avLst/>
          </a:prstGeom>
          <a:noFill/>
        </p:spPr>
        <p:txBody>
          <a:bodyPr wrap="square">
            <a:spAutoFit/>
          </a:bodyPr>
          <a:lstStyle/>
          <a:p>
            <a:pPr marL="285750" indent="-285750" algn="just">
              <a:buFont typeface="Arial" panose="020B0604020202020204" pitchFamily="34" charset="0"/>
              <a:buChar char="•"/>
            </a:pPr>
            <a:r>
              <a:rPr lang="en-US" sz="2400" b="1" dirty="0">
                <a:solidFill>
                  <a:srgbClr val="002060"/>
                </a:solidFill>
                <a:latin typeface="Times New Roman" panose="02020603050405020304" pitchFamily="18" charset="0"/>
                <a:cs typeface="Times New Roman" panose="02020603050405020304" pitchFamily="18" charset="0"/>
              </a:rPr>
              <a:t>Aim</a:t>
            </a:r>
            <a:r>
              <a:rPr lang="en-US" sz="2400" dirty="0">
                <a:latin typeface="Times New Roman" panose="02020603050405020304" pitchFamily="18" charset="0"/>
                <a:cs typeface="Times New Roman" panose="02020603050405020304" pitchFamily="18" charset="0"/>
              </a:rPr>
              <a:t> -  to detect abnormal time series on a whole sequence level</a:t>
            </a:r>
          </a:p>
          <a:p>
            <a:pPr marL="285750" indent="-285750" algn="just">
              <a:buFont typeface="Arial" panose="020B0604020202020204" pitchFamily="34" charset="0"/>
              <a:buChar char="•"/>
            </a:pPr>
            <a:r>
              <a:rPr lang="en-US" sz="2400" b="1" dirty="0">
                <a:solidFill>
                  <a:srgbClr val="002060"/>
                </a:solidFill>
                <a:latin typeface="Times New Roman" panose="02020603050405020304" pitchFamily="18" charset="0"/>
                <a:cs typeface="Times New Roman" panose="02020603050405020304" pitchFamily="18" charset="0"/>
              </a:rPr>
              <a:t>Datasets</a:t>
            </a:r>
            <a:r>
              <a:rPr lang="en-US" sz="2400" dirty="0">
                <a:latin typeface="Times New Roman" panose="02020603050405020304" pitchFamily="18" charset="0"/>
                <a:cs typeface="Times New Roman" panose="02020603050405020304" pitchFamily="18" charset="0"/>
              </a:rPr>
              <a:t> - </a:t>
            </a:r>
          </a:p>
          <a:p>
            <a:pPr marL="742950" lvl="1" indent="-285750" algn="just">
              <a:buFont typeface="Arial" panose="020B0604020202020204" pitchFamily="34" charset="0"/>
              <a:buChar char="•"/>
            </a:pPr>
            <a:r>
              <a:rPr lang="en-US" sz="2400" b="1" dirty="0">
                <a:solidFill>
                  <a:schemeClr val="accent6">
                    <a:lumMod val="50000"/>
                  </a:schemeClr>
                </a:solidFill>
                <a:latin typeface="Times New Roman" panose="02020603050405020304" pitchFamily="18" charset="0"/>
                <a:cs typeface="Times New Roman" panose="02020603050405020304" pitchFamily="18" charset="0"/>
              </a:rPr>
              <a:t>Time Series Datasets</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SAD</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NATOPS</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Character Trajectories</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Epilepsy</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Racket Sports</a:t>
            </a:r>
          </a:p>
          <a:p>
            <a:pPr marL="742950" lvl="1" indent="-285750" algn="just">
              <a:buFont typeface="Arial" panose="020B0604020202020204" pitchFamily="34" charset="0"/>
              <a:buChar char="•"/>
            </a:pPr>
            <a:r>
              <a:rPr lang="en-US" sz="2400" b="1" dirty="0">
                <a:solidFill>
                  <a:schemeClr val="accent6">
                    <a:lumMod val="50000"/>
                  </a:schemeClr>
                </a:solidFill>
                <a:latin typeface="Times New Roman" panose="02020603050405020304" pitchFamily="18" charset="0"/>
                <a:cs typeface="Times New Roman" panose="02020603050405020304" pitchFamily="18" charset="0"/>
              </a:rPr>
              <a:t>Tabular Datasets </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Small-scale medical datasets </a:t>
            </a:r>
          </a:p>
          <a:p>
            <a:pPr marL="1657350" lvl="3"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Arrhythmia and Thyroid </a:t>
            </a:r>
          </a:p>
          <a:p>
            <a:pPr marL="1200150" lvl="2"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Large scale cyber intrusion detection datasets </a:t>
            </a:r>
          </a:p>
          <a:p>
            <a:pPr marL="1657350" lvl="3"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KDD and KDD</a:t>
            </a:r>
          </a:p>
        </p:txBody>
      </p:sp>
    </p:spTree>
    <p:extLst>
      <p:ext uri="{BB962C8B-B14F-4D97-AF65-F5344CB8AC3E}">
        <p14:creationId xmlns:p14="http://schemas.microsoft.com/office/powerpoint/2010/main" val="56315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8D04369-B7C3-7B66-D32D-9EDF1601FB0C}"/>
              </a:ext>
            </a:extLst>
          </p:cNvPr>
          <p:cNvPicPr>
            <a:picLocks noChangeAspect="1"/>
          </p:cNvPicPr>
          <p:nvPr/>
        </p:nvPicPr>
        <p:blipFill rotWithShape="1">
          <a:blip r:embed="rId3">
            <a:extLst>
              <a:ext uri="{28A0092B-C50C-407E-A947-70E740481C1C}">
                <a14:useLocalDpi xmlns:a14="http://schemas.microsoft.com/office/drawing/2010/main" val="0"/>
              </a:ext>
            </a:extLst>
          </a:blip>
          <a:srcRect l="9131" t="42029" r="15381" b="37101"/>
          <a:stretch/>
        </p:blipFill>
        <p:spPr>
          <a:xfrm>
            <a:off x="0" y="1621975"/>
            <a:ext cx="11951938" cy="1807025"/>
          </a:xfrm>
          <a:prstGeom prst="rect">
            <a:avLst/>
          </a:prstGeom>
        </p:spPr>
      </p:pic>
      <p:sp>
        <p:nvSpPr>
          <p:cNvPr id="13" name="TextBox 12">
            <a:extLst>
              <a:ext uri="{FF2B5EF4-FFF2-40B4-BE49-F238E27FC236}">
                <a16:creationId xmlns:a16="http://schemas.microsoft.com/office/drawing/2014/main" id="{989D024A-7A66-796C-6BF1-263D18FF2BA9}"/>
              </a:ext>
            </a:extLst>
          </p:cNvPr>
          <p:cNvSpPr txBox="1"/>
          <p:nvPr/>
        </p:nvSpPr>
        <p:spPr>
          <a:xfrm>
            <a:off x="2831691" y="897571"/>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002060"/>
                </a:solidFill>
                <a:latin typeface="Times New Roman" panose="02020603050405020304" pitchFamily="18" charset="0"/>
                <a:cs typeface="Times New Roman" panose="02020603050405020304" pitchFamily="18" charset="0"/>
              </a:rPr>
              <a:t>Anomaly Detection of Time Series</a:t>
            </a:r>
          </a:p>
        </p:txBody>
      </p:sp>
      <p:sp>
        <p:nvSpPr>
          <p:cNvPr id="15" name="TextBox 14">
            <a:extLst>
              <a:ext uri="{FF2B5EF4-FFF2-40B4-BE49-F238E27FC236}">
                <a16:creationId xmlns:a16="http://schemas.microsoft.com/office/drawing/2014/main" id="{E6CF5FAF-D233-C15B-2323-3BD1B4405C3A}"/>
              </a:ext>
            </a:extLst>
          </p:cNvPr>
          <p:cNvSpPr txBox="1"/>
          <p:nvPr/>
        </p:nvSpPr>
        <p:spPr>
          <a:xfrm>
            <a:off x="1012723" y="3649174"/>
            <a:ext cx="9743767" cy="1754326"/>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Only on the RS data, it is outperformed by transformation prediction with fixed transformations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Designed to understand the value of learning transformations with </a:t>
            </a:r>
            <a:r>
              <a:rPr lang="en-US" dirty="0" err="1">
                <a:latin typeface="Times New Roman" panose="02020603050405020304" pitchFamily="18" charset="0"/>
                <a:cs typeface="Times New Roman" panose="02020603050405020304" pitchFamily="18" charset="0"/>
              </a:rPr>
              <a:t>NeuTraL</a:t>
            </a:r>
            <a:r>
              <a:rPr lang="en-US" dirty="0">
                <a:latin typeface="Times New Roman" panose="02020603050405020304" pitchFamily="18" charset="0"/>
                <a:cs typeface="Times New Roman" panose="02020603050405020304" pitchFamily="18" charset="0"/>
              </a:rPr>
              <a:t> AD vs using hand-crafted transformations.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Results confirm that designing the transformations only succeeds sometimes, whereas with </a:t>
            </a:r>
            <a:r>
              <a:rPr lang="en-US" dirty="0" err="1">
                <a:latin typeface="Times New Roman" panose="02020603050405020304" pitchFamily="18" charset="0"/>
                <a:cs typeface="Times New Roman" panose="02020603050405020304" pitchFamily="18" charset="0"/>
              </a:rPr>
              <a:t>NeuTraL</a:t>
            </a:r>
            <a:r>
              <a:rPr lang="en-US" dirty="0">
                <a:latin typeface="Times New Roman" panose="02020603050405020304" pitchFamily="18" charset="0"/>
                <a:cs typeface="Times New Roman" panose="02020603050405020304" pitchFamily="18" charset="0"/>
              </a:rPr>
              <a:t> AD the appropriate transformations can be learnt.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learned transformations also give </a:t>
            </a:r>
            <a:r>
              <a:rPr lang="en-US" dirty="0" err="1">
                <a:latin typeface="Times New Roman" panose="02020603050405020304" pitchFamily="18" charset="0"/>
                <a:cs typeface="Times New Roman" panose="02020603050405020304" pitchFamily="18" charset="0"/>
              </a:rPr>
              <a:t>NeuTraL</a:t>
            </a:r>
            <a:r>
              <a:rPr lang="en-US" dirty="0">
                <a:latin typeface="Times New Roman" panose="02020603050405020304" pitchFamily="18" charset="0"/>
                <a:cs typeface="Times New Roman" panose="02020603050405020304" pitchFamily="18" charset="0"/>
              </a:rPr>
              <a:t> AD a competitive advantage</a:t>
            </a:r>
          </a:p>
        </p:txBody>
      </p:sp>
    </p:spTree>
    <p:extLst>
      <p:ext uri="{BB962C8B-B14F-4D97-AF65-F5344CB8AC3E}">
        <p14:creationId xmlns:p14="http://schemas.microsoft.com/office/powerpoint/2010/main" val="131496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053C6AF-F92D-589F-61FC-AF0286045C2A}"/>
              </a:ext>
            </a:extLst>
          </p:cNvPr>
          <p:cNvSpPr txBox="1">
            <a:spLocks noGrp="1"/>
          </p:cNvSpPr>
          <p:nvPr>
            <p:ph sz="half" idx="2"/>
          </p:nvPr>
        </p:nvSpPr>
        <p:spPr>
          <a:xfrm>
            <a:off x="0" y="0"/>
            <a:ext cx="12192000" cy="2267287"/>
          </a:xfrm>
          <a:prstGeom prst="rect">
            <a:avLst/>
          </a:prstGeom>
          <a:noFill/>
        </p:spPr>
        <p:txBody>
          <a:bodyPr wrap="square">
            <a:spAutoFit/>
          </a:bodyPr>
          <a:lstStyle/>
          <a:p>
            <a:r>
              <a:rPr lang="en-US" sz="2000" b="1" dirty="0">
                <a:solidFill>
                  <a:schemeClr val="accent6">
                    <a:lumMod val="50000"/>
                  </a:schemeClr>
                </a:solidFill>
                <a:latin typeface="Times New Roman" panose="02020603050405020304" pitchFamily="18" charset="0"/>
                <a:cs typeface="Times New Roman" panose="02020603050405020304" pitchFamily="18" charset="0"/>
              </a:rPr>
              <a:t>How do the methods cope with an increased variability of inliers?</a:t>
            </a:r>
          </a:p>
          <a:p>
            <a:r>
              <a:rPr lang="en-US" sz="2000" dirty="0">
                <a:latin typeface="Times New Roman" panose="02020603050405020304" pitchFamily="18" charset="0"/>
                <a:cs typeface="Times New Roman" panose="02020603050405020304" pitchFamily="18" charset="0"/>
              </a:rPr>
              <a:t>To study this question empirically, the number of classes n considered to be inliers are increased.</a:t>
            </a:r>
          </a:p>
          <a:p>
            <a:r>
              <a:rPr lang="en-US" sz="2000" dirty="0">
                <a:latin typeface="Times New Roman" panose="02020603050405020304" pitchFamily="18" charset="0"/>
                <a:cs typeface="Times New Roman" panose="02020603050405020304" pitchFamily="18" charset="0"/>
              </a:rPr>
              <a:t>Test all methods on SAD and NATOPS under the n-vs-rest setting with varying n. </a:t>
            </a:r>
          </a:p>
          <a:p>
            <a:r>
              <a:rPr lang="en-US" sz="2000" dirty="0">
                <a:latin typeface="Times New Roman" panose="02020603050405020304" pitchFamily="18" charset="0"/>
                <a:cs typeface="Times New Roman" panose="02020603050405020304" pitchFamily="18" charset="0"/>
              </a:rPr>
              <a:t>Since there are too many combinations of normal classes when n approaches N − 1, only consider combinations of n consecutive classes. </a:t>
            </a:r>
          </a:p>
          <a:p>
            <a:endParaRPr lang="en-US" sz="2000"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581398D6-B5AB-8C13-0B2E-5AEADFB41B8E}"/>
              </a:ext>
            </a:extLst>
          </p:cNvPr>
          <p:cNvPicPr>
            <a:picLocks noChangeAspect="1"/>
          </p:cNvPicPr>
          <p:nvPr/>
        </p:nvPicPr>
        <p:blipFill rotWithShape="1">
          <a:blip r:embed="rId3">
            <a:extLst>
              <a:ext uri="{28A0092B-C50C-407E-A947-70E740481C1C}">
                <a14:useLocalDpi xmlns:a14="http://schemas.microsoft.com/office/drawing/2010/main" val="0"/>
              </a:ext>
            </a:extLst>
          </a:blip>
          <a:srcRect l="7743" t="24592" r="46209" b="23764"/>
          <a:stretch/>
        </p:blipFill>
        <p:spPr>
          <a:xfrm>
            <a:off x="7954297" y="2031324"/>
            <a:ext cx="4065658" cy="2559389"/>
          </a:xfrm>
          <a:prstGeom prst="rect">
            <a:avLst/>
          </a:prstGeom>
        </p:spPr>
      </p:pic>
      <p:sp>
        <p:nvSpPr>
          <p:cNvPr id="9" name="TextBox 8">
            <a:extLst>
              <a:ext uri="{FF2B5EF4-FFF2-40B4-BE49-F238E27FC236}">
                <a16:creationId xmlns:a16="http://schemas.microsoft.com/office/drawing/2014/main" id="{94C4A594-1148-9C56-315C-00CEE6A39F75}"/>
              </a:ext>
            </a:extLst>
          </p:cNvPr>
          <p:cNvSpPr txBox="1"/>
          <p:nvPr/>
        </p:nvSpPr>
        <p:spPr>
          <a:xfrm>
            <a:off x="7814198" y="4750452"/>
            <a:ext cx="4345856" cy="203132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P</a:t>
            </a:r>
            <a:r>
              <a:rPr lang="en-US" sz="1800" dirty="0">
                <a:latin typeface="Times New Roman" panose="02020603050405020304" pitchFamily="18" charset="0"/>
                <a:cs typeface="Times New Roman" panose="02020603050405020304" pitchFamily="18" charset="0"/>
              </a:rPr>
              <a:t>erformance of all methods drops as the number of classes included in the normal data increases. This shows that the increased variance in the nominal data makes the task more challenging. </a:t>
            </a:r>
            <a:r>
              <a:rPr lang="en-US" sz="1800" dirty="0" err="1">
                <a:latin typeface="Times New Roman" panose="02020603050405020304" pitchFamily="18" charset="0"/>
                <a:cs typeface="Times New Roman" panose="02020603050405020304" pitchFamily="18" charset="0"/>
              </a:rPr>
              <a:t>NeuTraL</a:t>
            </a:r>
            <a:r>
              <a:rPr lang="en-US" sz="1800" dirty="0">
                <a:latin typeface="Times New Roman" panose="02020603050405020304" pitchFamily="18" charset="0"/>
                <a:cs typeface="Times New Roman" panose="02020603050405020304" pitchFamily="18" charset="0"/>
              </a:rPr>
              <a:t> AD outperforms all baselines on NATOPS and all deep-learning baselines on SAD.</a:t>
            </a:r>
          </a:p>
        </p:txBody>
      </p:sp>
      <p:pic>
        <p:nvPicPr>
          <p:cNvPr id="11" name="Picture 10" descr="Graphical user interface, application&#10;&#10;Description automatically generated">
            <a:extLst>
              <a:ext uri="{FF2B5EF4-FFF2-40B4-BE49-F238E27FC236}">
                <a16:creationId xmlns:a16="http://schemas.microsoft.com/office/drawing/2014/main" id="{DCD83FFD-B0AA-27DA-0162-6F769F675CCF}"/>
              </a:ext>
            </a:extLst>
          </p:cNvPr>
          <p:cNvPicPr>
            <a:picLocks noChangeAspect="1"/>
          </p:cNvPicPr>
          <p:nvPr/>
        </p:nvPicPr>
        <p:blipFill rotWithShape="1">
          <a:blip r:embed="rId4">
            <a:extLst>
              <a:ext uri="{28A0092B-C50C-407E-A947-70E740481C1C}">
                <a14:useLocalDpi xmlns:a14="http://schemas.microsoft.com/office/drawing/2010/main" val="0"/>
              </a:ext>
            </a:extLst>
          </a:blip>
          <a:srcRect l="7419" t="68387" r="14274" b="11398"/>
          <a:stretch/>
        </p:blipFill>
        <p:spPr>
          <a:xfrm>
            <a:off x="0" y="2032567"/>
            <a:ext cx="7954297" cy="1700981"/>
          </a:xfrm>
          <a:prstGeom prst="rect">
            <a:avLst/>
          </a:prstGeom>
        </p:spPr>
      </p:pic>
      <p:sp>
        <p:nvSpPr>
          <p:cNvPr id="13" name="TextBox 12">
            <a:extLst>
              <a:ext uri="{FF2B5EF4-FFF2-40B4-BE49-F238E27FC236}">
                <a16:creationId xmlns:a16="http://schemas.microsoft.com/office/drawing/2014/main" id="{81592390-FD68-9602-CC31-6B98CA2959C8}"/>
              </a:ext>
            </a:extLst>
          </p:cNvPr>
          <p:cNvSpPr txBox="1"/>
          <p:nvPr/>
        </p:nvSpPr>
        <p:spPr>
          <a:xfrm>
            <a:off x="0" y="3952699"/>
            <a:ext cx="7246374" cy="203132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Quantitative results for n = N − 1 under the n-vs-rest setting for all time series datasets, where only one class is considered abnormal, and the remaining N − 1 classes are normal. Performance of all deep learning-based methods drops as the variability of normal data increases. </a:t>
            </a:r>
            <a:r>
              <a:rPr lang="en-US" dirty="0" err="1">
                <a:latin typeface="Times New Roman" panose="02020603050405020304" pitchFamily="18" charset="0"/>
                <a:cs typeface="Times New Roman" panose="02020603050405020304" pitchFamily="18" charset="0"/>
              </a:rPr>
              <a:t>NeuTraLAD</a:t>
            </a:r>
            <a:r>
              <a:rPr lang="en-US" dirty="0">
                <a:latin typeface="Times New Roman" panose="02020603050405020304" pitchFamily="18" charset="0"/>
                <a:cs typeface="Times New Roman" panose="02020603050405020304" pitchFamily="18" charset="0"/>
              </a:rPr>
              <a:t> outperforms other deep learning methods on 4 out of 5 datasets. On RS, it is outperformed by transformation prediction with hand-crafted transformations</a:t>
            </a:r>
          </a:p>
        </p:txBody>
      </p:sp>
    </p:spTree>
    <p:extLst>
      <p:ext uri="{BB962C8B-B14F-4D97-AF65-F5344CB8AC3E}">
        <p14:creationId xmlns:p14="http://schemas.microsoft.com/office/powerpoint/2010/main" val="119863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89D024A-7A66-796C-6BF1-263D18FF2BA9}"/>
              </a:ext>
            </a:extLst>
          </p:cNvPr>
          <p:cNvSpPr txBox="1"/>
          <p:nvPr/>
        </p:nvSpPr>
        <p:spPr>
          <a:xfrm>
            <a:off x="2871020" y="405959"/>
            <a:ext cx="6902244"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002060"/>
                </a:solidFill>
                <a:latin typeface="Times New Roman" panose="02020603050405020304" pitchFamily="18" charset="0"/>
                <a:cs typeface="Times New Roman" panose="02020603050405020304" pitchFamily="18" charset="0"/>
              </a:rPr>
              <a:t>Anomaly Detection of Tabular Dataset</a:t>
            </a:r>
          </a:p>
        </p:txBody>
      </p:sp>
      <p:pic>
        <p:nvPicPr>
          <p:cNvPr id="4" name="Picture 3" descr="Graphical user interface, application&#10;&#10;Description automatically generated">
            <a:extLst>
              <a:ext uri="{FF2B5EF4-FFF2-40B4-BE49-F238E27FC236}">
                <a16:creationId xmlns:a16="http://schemas.microsoft.com/office/drawing/2014/main" id="{757DE901-F995-25C9-C529-4A2A5EBC7A62}"/>
              </a:ext>
            </a:extLst>
          </p:cNvPr>
          <p:cNvPicPr>
            <a:picLocks noChangeAspect="1"/>
          </p:cNvPicPr>
          <p:nvPr/>
        </p:nvPicPr>
        <p:blipFill rotWithShape="1">
          <a:blip r:embed="rId3">
            <a:extLst>
              <a:ext uri="{28A0092B-C50C-407E-A947-70E740481C1C}">
                <a14:useLocalDpi xmlns:a14="http://schemas.microsoft.com/office/drawing/2010/main" val="0"/>
              </a:ext>
            </a:extLst>
          </a:blip>
          <a:srcRect l="8468" t="62366" r="52419" b="10107"/>
          <a:stretch/>
        </p:blipFill>
        <p:spPr>
          <a:xfrm>
            <a:off x="442451" y="1541205"/>
            <a:ext cx="9743767" cy="3168447"/>
          </a:xfrm>
          <a:prstGeom prst="rect">
            <a:avLst/>
          </a:prstGeom>
        </p:spPr>
      </p:pic>
      <p:sp>
        <p:nvSpPr>
          <p:cNvPr id="8" name="TextBox 7">
            <a:extLst>
              <a:ext uri="{FF2B5EF4-FFF2-40B4-BE49-F238E27FC236}">
                <a16:creationId xmlns:a16="http://schemas.microsoft.com/office/drawing/2014/main" id="{539F18B2-E82D-1502-AA69-04EDBF20636B}"/>
              </a:ext>
            </a:extLst>
          </p:cNvPr>
          <p:cNvSpPr txBox="1"/>
          <p:nvPr/>
        </p:nvSpPr>
        <p:spPr>
          <a:xfrm>
            <a:off x="707923" y="4855130"/>
            <a:ext cx="9478295"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F1-score (%) with standard deviation for anomaly detection on tabular datasets (choice of F1-score consistent with prior work).</a:t>
            </a:r>
          </a:p>
        </p:txBody>
      </p:sp>
    </p:spTree>
    <p:extLst>
      <p:ext uri="{BB962C8B-B14F-4D97-AF65-F5344CB8AC3E}">
        <p14:creationId xmlns:p14="http://schemas.microsoft.com/office/powerpoint/2010/main" val="31018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A5C7-812E-24CE-C152-4BB23310B490}"/>
              </a:ext>
            </a:extLst>
          </p:cNvPr>
          <p:cNvSpPr>
            <a:spLocks noGrp="1"/>
          </p:cNvSpPr>
          <p:nvPr>
            <p:ph type="title"/>
          </p:nvPr>
        </p:nvSpPr>
        <p:spPr>
          <a:xfrm>
            <a:off x="533400" y="306141"/>
            <a:ext cx="10515600" cy="786581"/>
          </a:xfrm>
        </p:spPr>
        <p:txBody>
          <a:bodyPr/>
          <a:lstStyle/>
          <a:p>
            <a:pPr algn="ctr"/>
            <a:r>
              <a:rPr lang="en-US" sz="4400" b="1" dirty="0">
                <a:solidFill>
                  <a:schemeClr val="accent2">
                    <a:lumMod val="75000"/>
                  </a:schemeClr>
                </a:solidFill>
                <a:latin typeface="Constantia" panose="02030602050306030303" pitchFamily="18" charset="0"/>
              </a:rPr>
              <a:t>INTRODUCTION</a:t>
            </a:r>
            <a:endParaRPr lang="en-US" dirty="0">
              <a:latin typeface="Constantia" panose="02030602050306030303" pitchFamily="18" charset="0"/>
            </a:endParaRPr>
          </a:p>
        </p:txBody>
      </p:sp>
      <p:sp>
        <p:nvSpPr>
          <p:cNvPr id="3" name="Content Placeholder 2">
            <a:extLst>
              <a:ext uri="{FF2B5EF4-FFF2-40B4-BE49-F238E27FC236}">
                <a16:creationId xmlns:a16="http://schemas.microsoft.com/office/drawing/2014/main" id="{02551A1D-B757-D381-672A-05BF904561C9}"/>
              </a:ext>
            </a:extLst>
          </p:cNvPr>
          <p:cNvSpPr>
            <a:spLocks noGrp="1"/>
          </p:cNvSpPr>
          <p:nvPr>
            <p:ph idx="1"/>
          </p:nvPr>
        </p:nvSpPr>
        <p:spPr>
          <a:xfrm>
            <a:off x="0" y="1092722"/>
            <a:ext cx="12192000" cy="5014451"/>
          </a:xfrm>
        </p:spPr>
        <p:txBody>
          <a:bodyPr>
            <a:normAutofit/>
          </a:bodyPr>
          <a:lstStyle/>
          <a:p>
            <a:pPr lvl="1">
              <a:lnSpc>
                <a:spcPct val="100000"/>
              </a:lnSpc>
            </a:pPr>
            <a:r>
              <a:rPr lang="en-US" sz="2200" b="1" dirty="0">
                <a:solidFill>
                  <a:srgbClr val="002060"/>
                </a:solidFill>
                <a:latin typeface="Times New Roman" panose="02020603050405020304" pitchFamily="18" charset="0"/>
                <a:cs typeface="Times New Roman" panose="02020603050405020304" pitchFamily="18" charset="0"/>
              </a:rPr>
              <a:t>Anomaly</a:t>
            </a:r>
            <a:r>
              <a:rPr lang="en-US" sz="2200" dirty="0">
                <a:latin typeface="Times New Roman" panose="02020603050405020304" pitchFamily="18" charset="0"/>
                <a:cs typeface="Times New Roman" panose="02020603050405020304" pitchFamily="18" charset="0"/>
              </a:rPr>
              <a:t> – Something that differs from a norm: a deviation, an exception that doesn’t fit into a pattern</a:t>
            </a:r>
          </a:p>
          <a:p>
            <a:pPr lvl="1">
              <a:lnSpc>
                <a:spcPct val="100000"/>
              </a:lnSpc>
            </a:pPr>
            <a:r>
              <a:rPr lang="en-US" sz="2200" dirty="0">
                <a:latin typeface="Times New Roman" panose="02020603050405020304" pitchFamily="18" charset="0"/>
                <a:cs typeface="Times New Roman" panose="02020603050405020304" pitchFamily="18" charset="0"/>
              </a:rPr>
              <a:t>Catching and identifying anomalies - </a:t>
            </a:r>
            <a:r>
              <a:rPr lang="en-US" sz="2200" b="1" dirty="0">
                <a:solidFill>
                  <a:srgbClr val="002060"/>
                </a:solidFill>
                <a:latin typeface="Times New Roman" panose="02020603050405020304" pitchFamily="18" charset="0"/>
                <a:cs typeface="Times New Roman" panose="02020603050405020304" pitchFamily="18" charset="0"/>
              </a:rPr>
              <a:t>Anomaly detection</a:t>
            </a:r>
            <a:r>
              <a:rPr lang="en-US" sz="2200" dirty="0">
                <a:latin typeface="Times New Roman" panose="02020603050405020304" pitchFamily="18" charset="0"/>
                <a:cs typeface="Times New Roman" panose="02020603050405020304" pitchFamily="18" charset="0"/>
              </a:rPr>
              <a:t>.</a:t>
            </a:r>
          </a:p>
          <a:p>
            <a:pPr marL="742950" lvl="1" indent="-285750">
              <a:lnSpc>
                <a:spcPct val="100000"/>
              </a:lnSpc>
            </a:pPr>
            <a:r>
              <a:rPr lang="en-US" sz="2200" dirty="0">
                <a:latin typeface="Times New Roman" panose="02020603050405020304" pitchFamily="18" charset="0"/>
                <a:cs typeface="Times New Roman" panose="02020603050405020304" pitchFamily="18" charset="0"/>
              </a:rPr>
              <a:t>Many recent advances in anomaly detection rely on the paradigm of data augmentation</a:t>
            </a:r>
          </a:p>
          <a:p>
            <a:pPr marL="742950" lvl="1" indent="-285750">
              <a:lnSpc>
                <a:spcPct val="100000"/>
              </a:lnSpc>
            </a:pPr>
            <a:r>
              <a:rPr lang="en-US" sz="2200" dirty="0">
                <a:latin typeface="Times New Roman" panose="02020603050405020304" pitchFamily="18" charset="0"/>
                <a:cs typeface="Times New Roman" panose="02020603050405020304" pitchFamily="18" charset="0"/>
              </a:rPr>
              <a:t>Image data - predefined transformations such as rotations, reflections, and cropping used to generate varying views of the data.</a:t>
            </a:r>
          </a:p>
          <a:p>
            <a:pPr marL="742950" lvl="1" indent="-285750">
              <a:lnSpc>
                <a:spcPct val="100000"/>
              </a:lnSpc>
            </a:pPr>
            <a:r>
              <a:rPr lang="en-US" sz="2200" dirty="0">
                <a:latin typeface="Times New Roman" panose="02020603050405020304" pitchFamily="18" charset="0"/>
                <a:cs typeface="Times New Roman" panose="02020603050405020304" pitchFamily="18" charset="0"/>
              </a:rPr>
              <a:t>What are the suitable transformations for other kinds of data? </a:t>
            </a:r>
          </a:p>
          <a:p>
            <a:pPr marL="1200150" lvl="2" indent="-285750">
              <a:lnSpc>
                <a:spcPct val="100000"/>
              </a:lnSpc>
            </a:pPr>
            <a:r>
              <a:rPr lang="en-US" sz="1800" b="1" dirty="0">
                <a:solidFill>
                  <a:schemeClr val="accent6">
                    <a:lumMod val="50000"/>
                  </a:schemeClr>
                </a:solidFill>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Tabular Data, Time Series Data</a:t>
            </a:r>
          </a:p>
          <a:p>
            <a:pPr marL="742950" lvl="1" indent="-285750">
              <a:lnSpc>
                <a:spcPct val="100000"/>
              </a:lnSpc>
            </a:pPr>
            <a:r>
              <a:rPr lang="en-US" sz="2200" dirty="0">
                <a:latin typeface="Times New Roman" panose="02020603050405020304" pitchFamily="18" charset="0"/>
                <a:cs typeface="Times New Roman" panose="02020603050405020304" pitchFamily="18" charset="0"/>
              </a:rPr>
              <a:t>Hard to design these transformations manually.</a:t>
            </a:r>
          </a:p>
          <a:p>
            <a:pPr lvl="1">
              <a:lnSpc>
                <a:spcPct val="100000"/>
              </a:lnSpc>
            </a:pPr>
            <a:endParaRPr lang="en-US" sz="2000" dirty="0">
              <a:latin typeface="Times New Roman" panose="02020603050405020304" pitchFamily="18" charset="0"/>
              <a:cs typeface="Times New Roman" panose="02020603050405020304" pitchFamily="18" charset="0"/>
            </a:endParaRPr>
          </a:p>
        </p:txBody>
      </p:sp>
      <p:pic>
        <p:nvPicPr>
          <p:cNvPr id="1026" name="Picture 2" descr="Bounding Box Augmentation for Object Detection using Albumentations -  DebuggerCafe">
            <a:extLst>
              <a:ext uri="{FF2B5EF4-FFF2-40B4-BE49-F238E27FC236}">
                <a16:creationId xmlns:a16="http://schemas.microsoft.com/office/drawing/2014/main" id="{53BD4C08-3D57-C358-3075-6C193AF70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64" y="4463611"/>
            <a:ext cx="3548884" cy="1970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D78793-5EE4-0A70-73D2-ECC0F0DBBAC2}"/>
              </a:ext>
            </a:extLst>
          </p:cNvPr>
          <p:cNvSpPr txBox="1"/>
          <p:nvPr/>
        </p:nvSpPr>
        <p:spPr>
          <a:xfrm>
            <a:off x="192140" y="6367193"/>
            <a:ext cx="6307392" cy="369332"/>
          </a:xfrm>
          <a:prstGeom prst="rect">
            <a:avLst/>
          </a:prstGeom>
          <a:noFill/>
        </p:spPr>
        <p:txBody>
          <a:bodyPr wrap="square">
            <a:spAutoFit/>
          </a:bodyPr>
          <a:lstStyle/>
          <a:p>
            <a:pPr lvl="1">
              <a:lnSpc>
                <a:spcPct val="100000"/>
              </a:lnSpc>
            </a:pPr>
            <a:r>
              <a:rPr lang="en-US" sz="1800" dirty="0">
                <a:latin typeface="Times New Roman" panose="02020603050405020304" pitchFamily="18" charset="0"/>
                <a:cs typeface="Times New Roman" panose="02020603050405020304" pitchFamily="18" charset="0"/>
              </a:rPr>
              <a:t>Good transformations for images are known</a:t>
            </a:r>
          </a:p>
        </p:txBody>
      </p:sp>
      <p:graphicFrame>
        <p:nvGraphicFramePr>
          <p:cNvPr id="8" name="Table 8">
            <a:extLst>
              <a:ext uri="{FF2B5EF4-FFF2-40B4-BE49-F238E27FC236}">
                <a16:creationId xmlns:a16="http://schemas.microsoft.com/office/drawing/2014/main" id="{E02B91AC-E6DC-027C-7A5D-56BBDB7D4632}"/>
              </a:ext>
            </a:extLst>
          </p:cNvPr>
          <p:cNvGraphicFramePr>
            <a:graphicFrameLocks noGrp="1"/>
          </p:cNvGraphicFramePr>
          <p:nvPr>
            <p:extLst>
              <p:ext uri="{D42A27DB-BD31-4B8C-83A1-F6EECF244321}">
                <p14:modId xmlns:p14="http://schemas.microsoft.com/office/powerpoint/2010/main" val="2821556817"/>
              </p:ext>
            </p:extLst>
          </p:nvPr>
        </p:nvGraphicFramePr>
        <p:xfrm>
          <a:off x="5767438" y="5133736"/>
          <a:ext cx="2579328" cy="1112520"/>
        </p:xfrm>
        <a:graphic>
          <a:graphicData uri="http://schemas.openxmlformats.org/drawingml/2006/table">
            <a:tbl>
              <a:tblPr firstRow="1" bandRow="1">
                <a:tableStyleId>{5940675A-B579-460E-94D1-54222C63F5DA}</a:tableStyleId>
              </a:tblPr>
              <a:tblGrid>
                <a:gridCol w="859776">
                  <a:extLst>
                    <a:ext uri="{9D8B030D-6E8A-4147-A177-3AD203B41FA5}">
                      <a16:colId xmlns:a16="http://schemas.microsoft.com/office/drawing/2014/main" val="3906916383"/>
                    </a:ext>
                  </a:extLst>
                </a:gridCol>
                <a:gridCol w="859776">
                  <a:extLst>
                    <a:ext uri="{9D8B030D-6E8A-4147-A177-3AD203B41FA5}">
                      <a16:colId xmlns:a16="http://schemas.microsoft.com/office/drawing/2014/main" val="433168316"/>
                    </a:ext>
                  </a:extLst>
                </a:gridCol>
                <a:gridCol w="859776">
                  <a:extLst>
                    <a:ext uri="{9D8B030D-6E8A-4147-A177-3AD203B41FA5}">
                      <a16:colId xmlns:a16="http://schemas.microsoft.com/office/drawing/2014/main" val="748998798"/>
                    </a:ext>
                  </a:extLst>
                </a:gridCol>
              </a:tblGrid>
              <a:tr h="370840">
                <a:tc>
                  <a:txBody>
                    <a:bodyPr/>
                    <a:lstStyle/>
                    <a:p>
                      <a:endParaRPr lang="en-US"/>
                    </a:p>
                  </a:txBody>
                  <a:tcPr/>
                </a:tc>
                <a:tc>
                  <a:txBody>
                    <a:bodyPr/>
                    <a:lstStyle/>
                    <a:p>
                      <a:r>
                        <a:rPr lang="en-US" dirty="0"/>
                        <a:t>Value</a:t>
                      </a:r>
                    </a:p>
                  </a:txBody>
                  <a:tcPr/>
                </a:tc>
                <a:tc>
                  <a:txBody>
                    <a:bodyPr/>
                    <a:lstStyle/>
                    <a:p>
                      <a:r>
                        <a:rPr lang="en-US" dirty="0"/>
                        <a:t>Unit</a:t>
                      </a:r>
                    </a:p>
                  </a:txBody>
                  <a:tcPr/>
                </a:tc>
                <a:extLst>
                  <a:ext uri="{0D108BD9-81ED-4DB2-BD59-A6C34878D82A}">
                    <a16:rowId xmlns:a16="http://schemas.microsoft.com/office/drawing/2014/main" val="3185750084"/>
                  </a:ext>
                </a:extLst>
              </a:tr>
              <a:tr h="370840">
                <a:tc>
                  <a:txBody>
                    <a:bodyPr/>
                    <a:lstStyle/>
                    <a:p>
                      <a:r>
                        <a:rPr lang="en-US" dirty="0"/>
                        <a:t>Height</a:t>
                      </a:r>
                    </a:p>
                  </a:txBody>
                  <a:tcPr/>
                </a:tc>
                <a:tc>
                  <a:txBody>
                    <a:bodyPr/>
                    <a:lstStyle/>
                    <a:p>
                      <a:r>
                        <a:rPr lang="en-US" dirty="0"/>
                        <a:t>180</a:t>
                      </a:r>
                    </a:p>
                  </a:txBody>
                  <a:tcPr/>
                </a:tc>
                <a:tc>
                  <a:txBody>
                    <a:bodyPr/>
                    <a:lstStyle/>
                    <a:p>
                      <a:r>
                        <a:rPr lang="en-US" dirty="0"/>
                        <a:t>Cm</a:t>
                      </a:r>
                    </a:p>
                  </a:txBody>
                  <a:tcPr/>
                </a:tc>
                <a:extLst>
                  <a:ext uri="{0D108BD9-81ED-4DB2-BD59-A6C34878D82A}">
                    <a16:rowId xmlns:a16="http://schemas.microsoft.com/office/drawing/2014/main" val="3502834354"/>
                  </a:ext>
                </a:extLst>
              </a:tr>
              <a:tr h="370840">
                <a:tc>
                  <a:txBody>
                    <a:bodyPr/>
                    <a:lstStyle/>
                    <a:p>
                      <a:r>
                        <a:rPr lang="en-US" dirty="0"/>
                        <a:t>Weight</a:t>
                      </a:r>
                    </a:p>
                  </a:txBody>
                  <a:tcPr/>
                </a:tc>
                <a:tc>
                  <a:txBody>
                    <a:bodyPr/>
                    <a:lstStyle/>
                    <a:p>
                      <a:r>
                        <a:rPr lang="en-US" dirty="0"/>
                        <a:t>67</a:t>
                      </a:r>
                    </a:p>
                  </a:txBody>
                  <a:tcPr/>
                </a:tc>
                <a:tc>
                  <a:txBody>
                    <a:bodyPr/>
                    <a:lstStyle/>
                    <a:p>
                      <a:r>
                        <a:rPr lang="en-US" dirty="0" err="1"/>
                        <a:t>lbs</a:t>
                      </a:r>
                      <a:endParaRPr lang="en-US" dirty="0"/>
                    </a:p>
                  </a:txBody>
                  <a:tcPr/>
                </a:tc>
                <a:extLst>
                  <a:ext uri="{0D108BD9-81ED-4DB2-BD59-A6C34878D82A}">
                    <a16:rowId xmlns:a16="http://schemas.microsoft.com/office/drawing/2014/main" val="3300700057"/>
                  </a:ext>
                </a:extLst>
              </a:tr>
            </a:tbl>
          </a:graphicData>
        </a:graphic>
      </p:graphicFrame>
      <p:graphicFrame>
        <p:nvGraphicFramePr>
          <p:cNvPr id="9" name="Table 8">
            <a:extLst>
              <a:ext uri="{FF2B5EF4-FFF2-40B4-BE49-F238E27FC236}">
                <a16:creationId xmlns:a16="http://schemas.microsoft.com/office/drawing/2014/main" id="{C34A1B5C-4791-14D2-94DC-D53D60CE7018}"/>
              </a:ext>
            </a:extLst>
          </p:cNvPr>
          <p:cNvGraphicFramePr>
            <a:graphicFrameLocks noGrp="1"/>
          </p:cNvGraphicFramePr>
          <p:nvPr>
            <p:extLst>
              <p:ext uri="{D42A27DB-BD31-4B8C-83A1-F6EECF244321}">
                <p14:modId xmlns:p14="http://schemas.microsoft.com/office/powerpoint/2010/main" val="3861148505"/>
              </p:ext>
            </p:extLst>
          </p:nvPr>
        </p:nvGraphicFramePr>
        <p:xfrm>
          <a:off x="8987912" y="5143888"/>
          <a:ext cx="2579328" cy="1112520"/>
        </p:xfrm>
        <a:graphic>
          <a:graphicData uri="http://schemas.openxmlformats.org/drawingml/2006/table">
            <a:tbl>
              <a:tblPr firstRow="1" bandRow="1">
                <a:tableStyleId>{5940675A-B579-460E-94D1-54222C63F5DA}</a:tableStyleId>
              </a:tblPr>
              <a:tblGrid>
                <a:gridCol w="859776">
                  <a:extLst>
                    <a:ext uri="{9D8B030D-6E8A-4147-A177-3AD203B41FA5}">
                      <a16:colId xmlns:a16="http://schemas.microsoft.com/office/drawing/2014/main" val="3906916383"/>
                    </a:ext>
                  </a:extLst>
                </a:gridCol>
                <a:gridCol w="859776">
                  <a:extLst>
                    <a:ext uri="{9D8B030D-6E8A-4147-A177-3AD203B41FA5}">
                      <a16:colId xmlns:a16="http://schemas.microsoft.com/office/drawing/2014/main" val="433168316"/>
                    </a:ext>
                  </a:extLst>
                </a:gridCol>
                <a:gridCol w="859776">
                  <a:extLst>
                    <a:ext uri="{9D8B030D-6E8A-4147-A177-3AD203B41FA5}">
                      <a16:colId xmlns:a16="http://schemas.microsoft.com/office/drawing/2014/main" val="748998798"/>
                    </a:ext>
                  </a:extLst>
                </a:gridCol>
              </a:tblGrid>
              <a:tr h="370840">
                <a:tc>
                  <a:txBody>
                    <a:bodyPr/>
                    <a:lstStyle/>
                    <a:p>
                      <a:r>
                        <a:rPr lang="en-US" dirty="0"/>
                        <a:t>Value</a:t>
                      </a:r>
                    </a:p>
                  </a:txBody>
                  <a:tcPr/>
                </a:tc>
                <a:tc>
                  <a:txBody>
                    <a:bodyPr/>
                    <a:lstStyle/>
                    <a:p>
                      <a:r>
                        <a:rPr lang="en-US" dirty="0"/>
                        <a:t>Unit</a:t>
                      </a:r>
                    </a:p>
                  </a:txBody>
                  <a:tcPr/>
                </a:tc>
                <a:tc>
                  <a:txBody>
                    <a:bodyPr/>
                    <a:lstStyle/>
                    <a:p>
                      <a:r>
                        <a:rPr lang="en-US" dirty="0"/>
                        <a:t>Cm</a:t>
                      </a:r>
                    </a:p>
                  </a:txBody>
                  <a:tcPr/>
                </a:tc>
                <a:extLst>
                  <a:ext uri="{0D108BD9-81ED-4DB2-BD59-A6C34878D82A}">
                    <a16:rowId xmlns:a16="http://schemas.microsoft.com/office/drawing/2014/main" val="3185750084"/>
                  </a:ext>
                </a:extLst>
              </a:tr>
              <a:tr h="370840">
                <a:tc>
                  <a:txBody>
                    <a:bodyPr/>
                    <a:lstStyle/>
                    <a:p>
                      <a:endParaRPr lang="en-US" dirty="0"/>
                    </a:p>
                  </a:txBody>
                  <a:tcPr/>
                </a:tc>
                <a:tc>
                  <a:txBody>
                    <a:bodyPr/>
                    <a:lstStyle/>
                    <a:p>
                      <a:r>
                        <a:rPr lang="en-US" dirty="0"/>
                        <a:t>180</a:t>
                      </a:r>
                    </a:p>
                  </a:txBody>
                  <a:tcPr/>
                </a:tc>
                <a:tc>
                  <a:txBody>
                    <a:bodyPr/>
                    <a:lstStyle/>
                    <a:p>
                      <a:r>
                        <a:rPr lang="en-US" dirty="0" err="1"/>
                        <a:t>lbs</a:t>
                      </a:r>
                      <a:endParaRPr lang="en-US" dirty="0"/>
                    </a:p>
                  </a:txBody>
                  <a:tcPr/>
                </a:tc>
                <a:extLst>
                  <a:ext uri="{0D108BD9-81ED-4DB2-BD59-A6C34878D82A}">
                    <a16:rowId xmlns:a16="http://schemas.microsoft.com/office/drawing/2014/main" val="3502834354"/>
                  </a:ext>
                </a:extLst>
              </a:tr>
              <a:tr h="370840">
                <a:tc>
                  <a:txBody>
                    <a:bodyPr/>
                    <a:lstStyle/>
                    <a:p>
                      <a:r>
                        <a:rPr lang="en-US" dirty="0"/>
                        <a:t>Height</a:t>
                      </a:r>
                    </a:p>
                  </a:txBody>
                  <a:tcPr/>
                </a:tc>
                <a:tc>
                  <a:txBody>
                    <a:bodyPr/>
                    <a:lstStyle/>
                    <a:p>
                      <a:r>
                        <a:rPr lang="en-US" dirty="0"/>
                        <a:t>Weight</a:t>
                      </a:r>
                    </a:p>
                  </a:txBody>
                  <a:tcPr/>
                </a:tc>
                <a:tc>
                  <a:txBody>
                    <a:bodyPr/>
                    <a:lstStyle/>
                    <a:p>
                      <a:r>
                        <a:rPr lang="en-US" dirty="0"/>
                        <a:t>67</a:t>
                      </a:r>
                    </a:p>
                  </a:txBody>
                  <a:tcPr/>
                </a:tc>
                <a:extLst>
                  <a:ext uri="{0D108BD9-81ED-4DB2-BD59-A6C34878D82A}">
                    <a16:rowId xmlns:a16="http://schemas.microsoft.com/office/drawing/2014/main" val="3300700057"/>
                  </a:ext>
                </a:extLst>
              </a:tr>
            </a:tbl>
          </a:graphicData>
        </a:graphic>
      </p:graphicFrame>
      <p:sp>
        <p:nvSpPr>
          <p:cNvPr id="10" name="Arrow: Curved Right 9">
            <a:extLst>
              <a:ext uri="{FF2B5EF4-FFF2-40B4-BE49-F238E27FC236}">
                <a16:creationId xmlns:a16="http://schemas.microsoft.com/office/drawing/2014/main" id="{AF84B8D5-ACE0-BE24-52FC-CCA531843AC7}"/>
              </a:ext>
            </a:extLst>
          </p:cNvPr>
          <p:cNvSpPr/>
          <p:nvPr/>
        </p:nvSpPr>
        <p:spPr>
          <a:xfrm>
            <a:off x="8467390" y="5408786"/>
            <a:ext cx="399897" cy="582724"/>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76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8186-4AF6-7C60-6A8E-C31EE61B5903}"/>
              </a:ext>
            </a:extLst>
          </p:cNvPr>
          <p:cNvSpPr>
            <a:spLocks noGrp="1"/>
          </p:cNvSpPr>
          <p:nvPr>
            <p:ph type="title"/>
          </p:nvPr>
        </p:nvSpPr>
        <p:spPr>
          <a:xfrm>
            <a:off x="838200" y="0"/>
            <a:ext cx="10515600" cy="1325563"/>
          </a:xfrm>
        </p:spPr>
        <p:txBody>
          <a:bodyPr/>
          <a:lstStyle/>
          <a:p>
            <a:pPr algn="ctr"/>
            <a:r>
              <a:rPr lang="en-US" sz="4400" b="1" dirty="0">
                <a:solidFill>
                  <a:schemeClr val="accent2">
                    <a:lumMod val="75000"/>
                  </a:schemeClr>
                </a:solidFill>
                <a:latin typeface="Constantia" panose="02030602050306030303" pitchFamily="18" charset="0"/>
              </a:rPr>
              <a:t>APPROACH OF THE PAPER</a:t>
            </a:r>
            <a:endParaRPr lang="en-US" dirty="0">
              <a:latin typeface="Constantia" panose="02030602050306030303" pitchFamily="18" charset="0"/>
            </a:endParaRPr>
          </a:p>
        </p:txBody>
      </p:sp>
      <p:sp>
        <p:nvSpPr>
          <p:cNvPr id="3" name="Content Placeholder 2">
            <a:extLst>
              <a:ext uri="{FF2B5EF4-FFF2-40B4-BE49-F238E27FC236}">
                <a16:creationId xmlns:a16="http://schemas.microsoft.com/office/drawing/2014/main" id="{315278B2-8DCC-6581-A8FF-FB1A77D7D137}"/>
              </a:ext>
            </a:extLst>
          </p:cNvPr>
          <p:cNvSpPr>
            <a:spLocks noGrp="1"/>
          </p:cNvSpPr>
          <p:nvPr>
            <p:ph idx="1"/>
          </p:nvPr>
        </p:nvSpPr>
        <p:spPr>
          <a:xfrm>
            <a:off x="0" y="1325563"/>
            <a:ext cx="12192000" cy="5532437"/>
          </a:xfrm>
        </p:spPr>
        <p:txBody>
          <a:bodyPr>
            <a:normAutofit fontScale="92500"/>
          </a:bodyPr>
          <a:lstStyle/>
          <a:p>
            <a:pPr>
              <a:lnSpc>
                <a:spcPct val="100000"/>
              </a:lnSpc>
            </a:pPr>
            <a:r>
              <a:rPr lang="en-US" sz="2600" dirty="0">
                <a:latin typeface="Times New Roman" panose="02020603050405020304" pitchFamily="18" charset="0"/>
                <a:cs typeface="Times New Roman" panose="02020603050405020304" pitchFamily="18" charset="0"/>
              </a:rPr>
              <a:t>Studies self-supervised anomaly detection for data types beyond images.</a:t>
            </a:r>
          </a:p>
          <a:p>
            <a:pPr>
              <a:lnSpc>
                <a:spcPct val="100000"/>
              </a:lnSpc>
            </a:pPr>
            <a:r>
              <a:rPr lang="en-US" sz="2600" dirty="0">
                <a:latin typeface="Times New Roman" panose="02020603050405020304" pitchFamily="18" charset="0"/>
                <a:cs typeface="Times New Roman" panose="02020603050405020304" pitchFamily="18" charset="0"/>
              </a:rPr>
              <a:t>Develop </a:t>
            </a:r>
            <a:r>
              <a:rPr lang="en-US" sz="2600" b="1" dirty="0">
                <a:solidFill>
                  <a:srgbClr val="002060"/>
                </a:solidFill>
                <a:latin typeface="Times New Roman" panose="02020603050405020304" pitchFamily="18" charset="0"/>
                <a:cs typeface="Times New Roman" panose="02020603050405020304" pitchFamily="18" charset="0"/>
              </a:rPr>
              <a:t>Neural Transformation Learning For Anomaly Detection (</a:t>
            </a:r>
            <a:r>
              <a:rPr lang="en-US" sz="2600" b="1" dirty="0" err="1">
                <a:solidFill>
                  <a:srgbClr val="002060"/>
                </a:solidFill>
                <a:latin typeface="Times New Roman" panose="02020603050405020304" pitchFamily="18" charset="0"/>
                <a:cs typeface="Times New Roman" panose="02020603050405020304" pitchFamily="18" charset="0"/>
              </a:rPr>
              <a:t>NeuTraL</a:t>
            </a:r>
            <a:r>
              <a:rPr lang="en-US" sz="2600" b="1" dirty="0">
                <a:solidFill>
                  <a:srgbClr val="002060"/>
                </a:solidFill>
                <a:latin typeface="Times New Roman" panose="02020603050405020304" pitchFamily="18" charset="0"/>
                <a:cs typeface="Times New Roman" panose="02020603050405020304" pitchFamily="18" charset="0"/>
              </a:rPr>
              <a:t> AD)</a:t>
            </a:r>
          </a:p>
          <a:p>
            <a:pPr lvl="1">
              <a:lnSpc>
                <a:spcPct val="100000"/>
              </a:lnSpc>
            </a:pPr>
            <a:r>
              <a:rPr lang="en-US" dirty="0">
                <a:latin typeface="Times New Roman" panose="02020603050405020304" pitchFamily="18" charset="0"/>
                <a:cs typeface="Times New Roman" panose="02020603050405020304" pitchFamily="18" charset="0"/>
              </a:rPr>
              <a:t>Simple end-to-end procedure for anomaly detection with learnable transformations.</a:t>
            </a:r>
          </a:p>
          <a:p>
            <a:pPr>
              <a:lnSpc>
                <a:spcPct val="100000"/>
              </a:lnSpc>
            </a:pPr>
            <a:r>
              <a:rPr lang="en-US" sz="2600" dirty="0">
                <a:latin typeface="Times New Roman" panose="02020603050405020304" pitchFamily="18" charset="0"/>
                <a:cs typeface="Times New Roman" panose="02020603050405020304" pitchFamily="18" charset="0"/>
              </a:rPr>
              <a:t>Derive a single objective function for jointly learning useful data transformations and anomaly thresholding</a:t>
            </a:r>
          </a:p>
          <a:p>
            <a:pPr>
              <a:lnSpc>
                <a:spcPct val="100000"/>
              </a:lnSpc>
            </a:pPr>
            <a:r>
              <a:rPr lang="en-US" sz="2600" dirty="0">
                <a:latin typeface="Times New Roman" panose="02020603050405020304" pitchFamily="18" charset="0"/>
                <a:cs typeface="Times New Roman" panose="02020603050405020304" pitchFamily="18" charset="0"/>
              </a:rPr>
              <a:t>Aims to learn the transformations on time-series and tabular data</a:t>
            </a:r>
          </a:p>
          <a:p>
            <a:pPr>
              <a:lnSpc>
                <a:spcPct val="100000"/>
              </a:lnSpc>
            </a:pPr>
            <a:r>
              <a:rPr lang="en-US" sz="2600" b="1" dirty="0">
                <a:solidFill>
                  <a:srgbClr val="002060"/>
                </a:solidFill>
                <a:latin typeface="Times New Roman" panose="02020603050405020304" pitchFamily="18" charset="0"/>
                <a:cs typeface="Times New Roman" panose="02020603050405020304" pitchFamily="18" charset="0"/>
              </a:rPr>
              <a:t>Deterministic Contrastive Loss (DCL) </a:t>
            </a:r>
            <a:r>
              <a:rPr lang="en-US" sz="2600" dirty="0">
                <a:latin typeface="Times New Roman" panose="02020603050405020304" pitchFamily="18" charset="0"/>
                <a:cs typeface="Times New Roman" panose="02020603050405020304" pitchFamily="18" charset="0"/>
              </a:rPr>
              <a:t>designed to learn transformations.</a:t>
            </a:r>
          </a:p>
          <a:p>
            <a:pPr>
              <a:lnSpc>
                <a:spcPct val="100000"/>
              </a:lnSpc>
            </a:pPr>
            <a:r>
              <a:rPr lang="en-US" sz="2600" dirty="0">
                <a:latin typeface="Times New Roman" panose="02020603050405020304" pitchFamily="18" charset="0"/>
                <a:cs typeface="Times New Roman" panose="02020603050405020304" pitchFamily="18" charset="0"/>
              </a:rPr>
              <a:t>Using the learned transformation, detect/learn the abnormal time series on a whole Sequence level</a:t>
            </a:r>
          </a:p>
          <a:p>
            <a:pPr>
              <a:lnSpc>
                <a:spcPct val="100000"/>
              </a:lnSpc>
            </a:pPr>
            <a:r>
              <a:rPr lang="en-US" sz="2600" dirty="0">
                <a:latin typeface="Times New Roman" panose="02020603050405020304" pitchFamily="18" charset="0"/>
                <a:cs typeface="Times New Roman" panose="02020603050405020304" pitchFamily="18" charset="0"/>
              </a:rPr>
              <a:t>Detects anomaly on real-world time series datasets like medical and cyber-security domains</a:t>
            </a:r>
          </a:p>
          <a:p>
            <a:pPr>
              <a:lnSpc>
                <a:spcPct val="100000"/>
              </a:lnSpc>
            </a:pPr>
            <a:r>
              <a:rPr lang="en-US" sz="2600" dirty="0">
                <a:latin typeface="Times New Roman" panose="02020603050405020304" pitchFamily="18" charset="0"/>
                <a:cs typeface="Times New Roman" panose="02020603050405020304" pitchFamily="18" charset="0"/>
              </a:rPr>
              <a:t>Approach leads to a non-stochastic objective that neither needs any additional regularization or adversarial training and can be directly used as the anomaly score.</a:t>
            </a:r>
          </a:p>
        </p:txBody>
      </p:sp>
    </p:spTree>
    <p:extLst>
      <p:ext uri="{BB962C8B-B14F-4D97-AF65-F5344CB8AC3E}">
        <p14:creationId xmlns:p14="http://schemas.microsoft.com/office/powerpoint/2010/main" val="261722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1B3632-3664-FDAA-F079-788D0C1F246F}"/>
              </a:ext>
            </a:extLst>
          </p:cNvPr>
          <p:cNvSpPr>
            <a:spLocks noGrp="1"/>
          </p:cNvSpPr>
          <p:nvPr>
            <p:ph type="title"/>
          </p:nvPr>
        </p:nvSpPr>
        <p:spPr>
          <a:xfrm>
            <a:off x="718984" y="2538515"/>
            <a:ext cx="10754032" cy="1325562"/>
          </a:xfrm>
        </p:spPr>
        <p:txBody>
          <a:bodyPr>
            <a:noAutofit/>
          </a:bodyPr>
          <a:lstStyle/>
          <a:p>
            <a:pPr algn="ctr"/>
            <a:r>
              <a:rPr lang="en-US" sz="4800" b="1" dirty="0">
                <a:solidFill>
                  <a:schemeClr val="accent2">
                    <a:lumMod val="75000"/>
                  </a:schemeClr>
                </a:solidFill>
                <a:latin typeface="Constantia" panose="02030602050306030303" pitchFamily="18" charset="0"/>
              </a:rPr>
              <a:t>Neural Transformation Learning For Anomaly Detection (</a:t>
            </a:r>
            <a:r>
              <a:rPr lang="en-US" sz="4800" b="1" dirty="0" err="1">
                <a:solidFill>
                  <a:schemeClr val="accent2">
                    <a:lumMod val="75000"/>
                  </a:schemeClr>
                </a:solidFill>
                <a:latin typeface="Constantia" panose="02030602050306030303" pitchFamily="18" charset="0"/>
              </a:rPr>
              <a:t>NeuTraL</a:t>
            </a:r>
            <a:r>
              <a:rPr lang="en-US" sz="4800" b="1" dirty="0">
                <a:solidFill>
                  <a:schemeClr val="accent2">
                    <a:lumMod val="75000"/>
                  </a:schemeClr>
                </a:solidFill>
                <a:latin typeface="Constantia" panose="02030602050306030303" pitchFamily="18" charset="0"/>
              </a:rPr>
              <a:t> AD)</a:t>
            </a:r>
          </a:p>
        </p:txBody>
      </p:sp>
    </p:spTree>
    <p:extLst>
      <p:ext uri="{BB962C8B-B14F-4D97-AF65-F5344CB8AC3E}">
        <p14:creationId xmlns:p14="http://schemas.microsoft.com/office/powerpoint/2010/main" val="114114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B79837-CC5C-C2C3-1977-FFE2E1FD40CD}"/>
              </a:ext>
            </a:extLst>
          </p:cNvPr>
          <p:cNvSpPr txBox="1">
            <a:spLocks/>
          </p:cNvSpPr>
          <p:nvPr/>
        </p:nvSpPr>
        <p:spPr>
          <a:xfrm>
            <a:off x="3509318" y="729049"/>
            <a:ext cx="8682681" cy="6128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968AD872-32FD-B747-9689-7412C93E5608}"/>
              </a:ext>
            </a:extLst>
          </p:cNvPr>
          <p:cNvSpPr txBox="1">
            <a:spLocks/>
          </p:cNvSpPr>
          <p:nvPr/>
        </p:nvSpPr>
        <p:spPr>
          <a:xfrm>
            <a:off x="5079889" y="3224981"/>
            <a:ext cx="7112110" cy="3549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a:solidFill>
                  <a:srgbClr val="002060"/>
                </a:solidFill>
                <a:latin typeface="Times New Roman" panose="02020603050405020304" pitchFamily="18" charset="0"/>
                <a:cs typeface="Times New Roman" panose="02020603050405020304" pitchFamily="18" charset="0"/>
              </a:rPr>
              <a:t>Learnable transformations </a:t>
            </a:r>
            <a:r>
              <a:rPr lang="en-US" sz="1800" dirty="0">
                <a:latin typeface="Times New Roman" panose="02020603050405020304" pitchFamily="18" charset="0"/>
                <a:cs typeface="Times New Roman" panose="02020603050405020304" pitchFamily="18" charset="0"/>
              </a:rPr>
              <a:t>– </a:t>
            </a:r>
          </a:p>
          <a:p>
            <a:pPr lvl="1" algn="just">
              <a:lnSpc>
                <a:spcPct val="100000"/>
              </a:lnSpc>
            </a:pPr>
            <a:r>
              <a:rPr lang="en-US" sz="1800" dirty="0">
                <a:latin typeface="Times New Roman" panose="02020603050405020304" pitchFamily="18" charset="0"/>
                <a:cs typeface="Times New Roman" panose="02020603050405020304" pitchFamily="18" charset="0"/>
              </a:rPr>
              <a:t>Data space X with samples D is considered</a:t>
            </a:r>
          </a:p>
          <a:p>
            <a:pPr lvl="1" algn="just">
              <a:lnSpc>
                <a:spcPct val="100000"/>
              </a:lnSpc>
            </a:pPr>
            <a:endParaRPr lang="en-US" sz="1800" dirty="0">
              <a:latin typeface="Times New Roman" panose="02020603050405020304" pitchFamily="18" charset="0"/>
              <a:cs typeface="Times New Roman" panose="02020603050405020304" pitchFamily="18" charset="0"/>
            </a:endParaRPr>
          </a:p>
          <a:p>
            <a:pPr lvl="1" algn="just">
              <a:lnSpc>
                <a:spcPct val="100000"/>
              </a:lnSpc>
            </a:pPr>
            <a:r>
              <a:rPr lang="en-US" sz="1800" dirty="0">
                <a:latin typeface="Times New Roman" panose="02020603050405020304" pitchFamily="18" charset="0"/>
                <a:cs typeface="Times New Roman" panose="02020603050405020304" pitchFamily="18" charset="0"/>
              </a:rPr>
              <a:t>K number of transformations T are also considered</a:t>
            </a:r>
          </a:p>
          <a:p>
            <a:pPr lvl="1" algn="just">
              <a:lnSpc>
                <a:spcPct val="100000"/>
              </a:lnSpc>
            </a:pPr>
            <a:endParaRPr lang="en-US" sz="1800" dirty="0">
              <a:latin typeface="Times New Roman" panose="02020603050405020304" pitchFamily="18" charset="0"/>
              <a:cs typeface="Times New Roman" panose="02020603050405020304" pitchFamily="18" charset="0"/>
            </a:endParaRPr>
          </a:p>
          <a:p>
            <a:pPr lvl="1" algn="just">
              <a:lnSpc>
                <a:spcPct val="100000"/>
              </a:lnSpc>
            </a:pPr>
            <a:r>
              <a:rPr lang="en-US" sz="1800" dirty="0">
                <a:latin typeface="Times New Roman" panose="02020603050405020304" pitchFamily="18" charset="0"/>
                <a:cs typeface="Times New Roman" panose="02020603050405020304" pitchFamily="18" charset="0"/>
              </a:rPr>
              <a:t>Transformations T = T</a:t>
            </a:r>
            <a:r>
              <a:rPr lang="en-US" sz="1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 Tk is learned using the feed-forward neural network.</a:t>
            </a:r>
          </a:p>
          <a:p>
            <a:pPr lvl="1" algn="just">
              <a:lnSpc>
                <a:spcPct val="100000"/>
              </a:lnSpc>
            </a:pPr>
            <a:r>
              <a:rPr lang="en-US" sz="1800" dirty="0">
                <a:latin typeface="Times New Roman" panose="02020603050405020304" pitchFamily="18" charset="0"/>
                <a:cs typeface="Times New Roman" panose="02020603050405020304" pitchFamily="18" charset="0"/>
              </a:rPr>
              <a:t>Assumptions -  Transformations are learnable</a:t>
            </a:r>
          </a:p>
          <a:p>
            <a:pPr lvl="2" algn="just">
              <a:lnSpc>
                <a:spcPct val="100000"/>
              </a:lnSpc>
            </a:pPr>
            <a:r>
              <a:rPr lang="en-US" sz="1800" dirty="0" err="1">
                <a:latin typeface="Times New Roman" panose="02020603050405020304" pitchFamily="18" charset="0"/>
                <a:cs typeface="Times New Roman" panose="02020603050405020304" pitchFamily="18" charset="0"/>
              </a:rPr>
              <a:t>i.e</a:t>
            </a:r>
            <a:r>
              <a:rPr lang="en-US" sz="1800" dirty="0">
                <a:latin typeface="Times New Roman" panose="02020603050405020304" pitchFamily="18" charset="0"/>
                <a:cs typeface="Times New Roman" panose="02020603050405020304" pitchFamily="18" charset="0"/>
              </a:rPr>
              <a:t> they can be modeled by any parameterized function whose parameters are accessible to gradient-based optimization</a:t>
            </a:r>
          </a:p>
        </p:txBody>
      </p:sp>
      <p:pic>
        <p:nvPicPr>
          <p:cNvPr id="12" name="Content Placeholder 4">
            <a:extLst>
              <a:ext uri="{FF2B5EF4-FFF2-40B4-BE49-F238E27FC236}">
                <a16:creationId xmlns:a16="http://schemas.microsoft.com/office/drawing/2014/main" id="{DBFC45E1-1EC1-E40D-A311-F4491F2097C2}"/>
              </a:ext>
            </a:extLst>
          </p:cNvPr>
          <p:cNvPicPr>
            <a:picLocks noChangeAspect="1"/>
          </p:cNvPicPr>
          <p:nvPr/>
        </p:nvPicPr>
        <p:blipFill rotWithShape="1">
          <a:blip r:embed="rId2">
            <a:extLst>
              <a:ext uri="{28A0092B-C50C-407E-A947-70E740481C1C}">
                <a14:useLocalDpi xmlns:a14="http://schemas.microsoft.com/office/drawing/2010/main" val="0"/>
              </a:ext>
            </a:extLst>
          </a:blip>
          <a:srcRect l="-1" t="24924" r="21207" b="17789"/>
          <a:stretch/>
        </p:blipFill>
        <p:spPr>
          <a:xfrm>
            <a:off x="4689988" y="0"/>
            <a:ext cx="7502012" cy="3224981"/>
          </a:xfrm>
          <a:prstGeom prst="rect">
            <a:avLst/>
          </a:prstGeom>
        </p:spPr>
      </p:pic>
      <p:sp>
        <p:nvSpPr>
          <p:cNvPr id="17" name="Content Placeholder 2">
            <a:extLst>
              <a:ext uri="{FF2B5EF4-FFF2-40B4-BE49-F238E27FC236}">
                <a16:creationId xmlns:a16="http://schemas.microsoft.com/office/drawing/2014/main" id="{6E76255A-F700-7785-6CE6-62EC6E6680EE}"/>
              </a:ext>
            </a:extLst>
          </p:cNvPr>
          <p:cNvSpPr txBox="1">
            <a:spLocks/>
          </p:cNvSpPr>
          <p:nvPr/>
        </p:nvSpPr>
        <p:spPr>
          <a:xfrm>
            <a:off x="0" y="285134"/>
            <a:ext cx="5090520" cy="6572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A simple pipeline with two components: </a:t>
            </a:r>
          </a:p>
          <a:p>
            <a:pPr lvl="1"/>
            <a:r>
              <a:rPr lang="en-US" sz="1800" dirty="0">
                <a:latin typeface="Times New Roman" panose="02020603050405020304" pitchFamily="18" charset="0"/>
                <a:cs typeface="Times New Roman" panose="02020603050405020304" pitchFamily="18" charset="0"/>
              </a:rPr>
              <a:t>Set of learnable transformations – Neural Transformations</a:t>
            </a:r>
          </a:p>
          <a:p>
            <a:pPr lvl="1"/>
            <a:r>
              <a:rPr lang="en-US" sz="1800" dirty="0">
                <a:latin typeface="Times New Roman" panose="02020603050405020304" pitchFamily="18" charset="0"/>
                <a:cs typeface="Times New Roman" panose="02020603050405020304" pitchFamily="18" charset="0"/>
              </a:rPr>
              <a:t>Encoder</a:t>
            </a:r>
          </a:p>
          <a:p>
            <a:r>
              <a:rPr lang="en-US" sz="1800" b="1" dirty="0">
                <a:solidFill>
                  <a:srgbClr val="002060"/>
                </a:solidFill>
                <a:latin typeface="Times New Roman" panose="02020603050405020304" pitchFamily="18" charset="0"/>
                <a:cs typeface="Times New Roman" panose="02020603050405020304" pitchFamily="18" charset="0"/>
              </a:rPr>
              <a:t>Learnable transformations</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Learns transformations of the data</a:t>
            </a:r>
          </a:p>
          <a:p>
            <a:r>
              <a:rPr lang="en-US" sz="1800" b="1" dirty="0">
                <a:solidFill>
                  <a:srgbClr val="002060"/>
                </a:solidFill>
                <a:latin typeface="Times New Roman" panose="02020603050405020304" pitchFamily="18" charset="0"/>
                <a:cs typeface="Times New Roman" panose="02020603050405020304" pitchFamily="18" charset="0"/>
              </a:rPr>
              <a:t>Encoder</a:t>
            </a:r>
            <a:r>
              <a:rPr lang="en-US" sz="1800" dirty="0">
                <a:latin typeface="Times New Roman" panose="02020603050405020304" pitchFamily="18" charset="0"/>
                <a:cs typeface="Times New Roman" panose="02020603050405020304" pitchFamily="18" charset="0"/>
              </a:rPr>
              <a:t> – Extracts the representations of the transformed data</a:t>
            </a:r>
          </a:p>
          <a:p>
            <a:r>
              <a:rPr lang="en-US" sz="1800" dirty="0">
                <a:latin typeface="Times New Roman" panose="02020603050405020304" pitchFamily="18" charset="0"/>
                <a:cs typeface="Times New Roman" panose="02020603050405020304" pitchFamily="18" charset="0"/>
              </a:rPr>
              <a:t>Each sample X, is transformed by a set of learnable transformations T</a:t>
            </a:r>
            <a:r>
              <a:rPr lang="en-US" sz="1000"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The different views and the original data is mapped into the semantic space using the encoder</a:t>
            </a:r>
            <a:endParaRPr lang="en-US" sz="10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Neural Transformers and Encoders –</a:t>
            </a:r>
          </a:p>
          <a:p>
            <a:pPr lvl="1"/>
            <a:r>
              <a:rPr lang="en-US" sz="1800" dirty="0">
                <a:latin typeface="Times New Roman" panose="02020603050405020304" pitchFamily="18" charset="0"/>
                <a:cs typeface="Times New Roman" panose="02020603050405020304" pitchFamily="18" charset="0"/>
              </a:rPr>
              <a:t>Neural networks and trained jointly and learn together with the DCL</a:t>
            </a:r>
          </a:p>
          <a:p>
            <a:pPr lvl="1"/>
            <a:r>
              <a:rPr lang="en-US" sz="1800" b="1" dirty="0">
                <a:solidFill>
                  <a:schemeClr val="accent6">
                    <a:lumMod val="50000"/>
                  </a:schemeClr>
                </a:solidFill>
                <a:latin typeface="Times New Roman" panose="02020603050405020304" pitchFamily="18" charset="0"/>
                <a:cs typeface="Times New Roman" panose="02020603050405020304" pitchFamily="18" charset="0"/>
              </a:rPr>
              <a:t>Deterministic Contrastive Loss (DCL)  – </a:t>
            </a:r>
          </a:p>
          <a:p>
            <a:pPr lvl="2"/>
            <a:r>
              <a:rPr lang="en-US" sz="1800" dirty="0">
                <a:latin typeface="Times New Roman" panose="02020603050405020304" pitchFamily="18" charset="0"/>
                <a:cs typeface="Times New Roman" panose="02020603050405020304" pitchFamily="18" charset="0"/>
              </a:rPr>
              <a:t>During training, it is optimized to find the parameters of the encoder and the transformations</a:t>
            </a:r>
          </a:p>
          <a:p>
            <a:pPr lvl="2"/>
            <a:r>
              <a:rPr lang="en-US" sz="1800" dirty="0">
                <a:latin typeface="Times New Roman" panose="02020603050405020304" pitchFamily="18" charset="0"/>
                <a:cs typeface="Times New Roman" panose="02020603050405020304" pitchFamily="18" charset="0"/>
              </a:rPr>
              <a:t>During testing, used to score each sample as either an inlier or an anomaly.</a:t>
            </a:r>
          </a:p>
          <a:p>
            <a:pPr lvl="2"/>
            <a:endParaRPr lang="en-US" sz="1400"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p:txBody>
      </p:sp>
      <p:pic>
        <p:nvPicPr>
          <p:cNvPr id="19" name="Picture 18" descr="Text&#10;&#10;Description automatically generated">
            <a:extLst>
              <a:ext uri="{FF2B5EF4-FFF2-40B4-BE49-F238E27FC236}">
                <a16:creationId xmlns:a16="http://schemas.microsoft.com/office/drawing/2014/main" id="{824FA5C0-12CB-AFE2-6EC4-0177E080CF10}"/>
              </a:ext>
            </a:extLst>
          </p:cNvPr>
          <p:cNvPicPr>
            <a:picLocks noChangeAspect="1"/>
          </p:cNvPicPr>
          <p:nvPr/>
        </p:nvPicPr>
        <p:blipFill rotWithShape="1">
          <a:blip r:embed="rId3">
            <a:extLst>
              <a:ext uri="{28A0092B-C50C-407E-A947-70E740481C1C}">
                <a14:useLocalDpi xmlns:a14="http://schemas.microsoft.com/office/drawing/2010/main" val="0"/>
              </a:ext>
            </a:extLst>
          </a:blip>
          <a:srcRect l="39701" t="58985" r="38125" b="35653"/>
          <a:stretch/>
        </p:blipFill>
        <p:spPr>
          <a:xfrm>
            <a:off x="7210899" y="3919618"/>
            <a:ext cx="1916566" cy="260709"/>
          </a:xfrm>
          <a:prstGeom prst="rect">
            <a:avLst/>
          </a:prstGeom>
        </p:spPr>
      </p:pic>
      <p:pic>
        <p:nvPicPr>
          <p:cNvPr id="21" name="Picture 20" descr="Text&#10;&#10;Description automatically generated">
            <a:extLst>
              <a:ext uri="{FF2B5EF4-FFF2-40B4-BE49-F238E27FC236}">
                <a16:creationId xmlns:a16="http://schemas.microsoft.com/office/drawing/2014/main" id="{EE129BC5-D4E8-5383-09B1-7E014834D642}"/>
              </a:ext>
            </a:extLst>
          </p:cNvPr>
          <p:cNvPicPr>
            <a:picLocks noChangeAspect="1"/>
          </p:cNvPicPr>
          <p:nvPr/>
        </p:nvPicPr>
        <p:blipFill rotWithShape="1">
          <a:blip r:embed="rId3">
            <a:extLst>
              <a:ext uri="{28A0092B-C50C-407E-A947-70E740481C1C}">
                <a14:useLocalDpi xmlns:a14="http://schemas.microsoft.com/office/drawing/2010/main" val="0"/>
              </a:ext>
            </a:extLst>
          </a:blip>
          <a:srcRect l="41752" t="64493" r="23941" b="30145"/>
          <a:stretch/>
        </p:blipFill>
        <p:spPr>
          <a:xfrm>
            <a:off x="6873856" y="4614255"/>
            <a:ext cx="2965242" cy="260709"/>
          </a:xfrm>
          <a:prstGeom prst="rect">
            <a:avLst/>
          </a:prstGeom>
        </p:spPr>
      </p:pic>
    </p:spTree>
    <p:extLst>
      <p:ext uri="{BB962C8B-B14F-4D97-AF65-F5344CB8AC3E}">
        <p14:creationId xmlns:p14="http://schemas.microsoft.com/office/powerpoint/2010/main" val="99941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B79837-CC5C-C2C3-1977-FFE2E1FD40CD}"/>
              </a:ext>
            </a:extLst>
          </p:cNvPr>
          <p:cNvSpPr txBox="1">
            <a:spLocks/>
          </p:cNvSpPr>
          <p:nvPr/>
        </p:nvSpPr>
        <p:spPr>
          <a:xfrm>
            <a:off x="3509318" y="729049"/>
            <a:ext cx="8682681" cy="6128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6E76255A-F700-7785-6CE6-62EC6E6680EE}"/>
              </a:ext>
            </a:extLst>
          </p:cNvPr>
          <p:cNvSpPr txBox="1">
            <a:spLocks/>
          </p:cNvSpPr>
          <p:nvPr/>
        </p:nvSpPr>
        <p:spPr>
          <a:xfrm>
            <a:off x="-1" y="0"/>
            <a:ext cx="12192001" cy="6858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2060"/>
                </a:solidFill>
                <a:latin typeface="Times New Roman" panose="02020603050405020304" pitchFamily="18" charset="0"/>
                <a:cs typeface="Times New Roman" panose="02020603050405020304" pitchFamily="18" charset="0"/>
              </a:rPr>
              <a:t>Deterministic Contrastive Loss (DCL)</a:t>
            </a:r>
          </a:p>
          <a:p>
            <a:pPr lvl="1" algn="just">
              <a:lnSpc>
                <a:spcPct val="110000"/>
              </a:lnSpc>
            </a:pPr>
            <a:r>
              <a:rPr lang="en-US" sz="1800" dirty="0">
                <a:latin typeface="Times New Roman" panose="02020603050405020304" pitchFamily="18" charset="0"/>
                <a:cs typeface="Times New Roman" panose="02020603050405020304" pitchFamily="18" charset="0"/>
              </a:rPr>
              <a:t>Loss function proposed to learn the good transformations</a:t>
            </a:r>
          </a:p>
          <a:p>
            <a:pPr lvl="1" algn="just">
              <a:lnSpc>
                <a:spcPct val="110000"/>
              </a:lnSpc>
            </a:pPr>
            <a:r>
              <a:rPr lang="en-US" sz="1800" b="1" dirty="0">
                <a:solidFill>
                  <a:schemeClr val="accent6">
                    <a:lumMod val="50000"/>
                  </a:schemeClr>
                </a:solidFill>
                <a:latin typeface="Times New Roman" panose="02020603050405020304" pitchFamily="18" charset="0"/>
                <a:cs typeface="Times New Roman" panose="02020603050405020304" pitchFamily="18" charset="0"/>
              </a:rPr>
              <a:t>Good Transformations </a:t>
            </a:r>
            <a:r>
              <a:rPr lang="en-US" sz="1800" dirty="0">
                <a:latin typeface="Times New Roman" panose="02020603050405020304" pitchFamily="18" charset="0"/>
                <a:cs typeface="Times New Roman" panose="02020603050405020304" pitchFamily="18" charset="0"/>
              </a:rPr>
              <a:t>–</a:t>
            </a:r>
          </a:p>
          <a:p>
            <a:pPr lvl="2" algn="just">
              <a:lnSpc>
                <a:spcPct val="110000"/>
              </a:lnSpc>
            </a:pPr>
            <a:r>
              <a:rPr lang="en-US" sz="1800" dirty="0">
                <a:latin typeface="Times New Roman" panose="02020603050405020304" pitchFamily="18" charset="0"/>
                <a:cs typeface="Times New Roman" panose="02020603050405020304" pitchFamily="18" charset="0"/>
              </a:rPr>
              <a:t>Should produce different views that share relevant semantic information with the original data</a:t>
            </a:r>
          </a:p>
          <a:p>
            <a:pPr lvl="2" algn="just">
              <a:lnSpc>
                <a:spcPct val="110000"/>
              </a:lnSpc>
            </a:pPr>
            <a:r>
              <a:rPr lang="en-US" sz="1800" dirty="0">
                <a:latin typeface="Times New Roman" panose="02020603050405020304" pitchFamily="18" charset="0"/>
                <a:cs typeface="Times New Roman" panose="02020603050405020304" pitchFamily="18" charset="0"/>
              </a:rPr>
              <a:t>Transformations should produce diverse views for each sample</a:t>
            </a:r>
          </a:p>
          <a:p>
            <a:pPr lvl="1" algn="just">
              <a:lnSpc>
                <a:spcPct val="110000"/>
              </a:lnSpc>
            </a:pPr>
            <a:r>
              <a:rPr lang="en-US" sz="1800" dirty="0">
                <a:latin typeface="Times New Roman" panose="02020603050405020304" pitchFamily="18" charset="0"/>
                <a:cs typeface="Times New Roman" panose="02020603050405020304" pitchFamily="18" charset="0"/>
              </a:rPr>
              <a:t>Encourages each transformed sample to be similar its original sample x, </a:t>
            </a:r>
          </a:p>
          <a:p>
            <a:pPr marL="457200" lvl="1" indent="0" algn="just">
              <a:lnSpc>
                <a:spcPct val="110000"/>
              </a:lnSpc>
              <a:buNone/>
            </a:pPr>
            <a:r>
              <a:rPr lang="en-US" sz="1800" dirty="0">
                <a:latin typeface="Times New Roman" panose="02020603050405020304" pitchFamily="18" charset="0"/>
                <a:cs typeface="Times New Roman" panose="02020603050405020304" pitchFamily="18" charset="0"/>
              </a:rPr>
              <a:t>while encouraging it to be dissimilar from other transformed versions </a:t>
            </a:r>
          </a:p>
          <a:p>
            <a:pPr marL="457200" lvl="1" indent="0" algn="just">
              <a:lnSpc>
                <a:spcPct val="110000"/>
              </a:lnSpc>
              <a:buNone/>
            </a:pPr>
            <a:r>
              <a:rPr lang="en-US" sz="1800" dirty="0">
                <a:latin typeface="Times New Roman" panose="02020603050405020304" pitchFamily="18" charset="0"/>
                <a:cs typeface="Times New Roman" panose="02020603050405020304" pitchFamily="18" charset="0"/>
              </a:rPr>
              <a:t>of the same sample</a:t>
            </a:r>
          </a:p>
          <a:p>
            <a:pPr lvl="1" algn="just">
              <a:lnSpc>
                <a:spcPct val="110000"/>
              </a:lnSpc>
            </a:pPr>
            <a:r>
              <a:rPr lang="en-US" sz="1800" dirty="0">
                <a:latin typeface="Times New Roman" panose="02020603050405020304" pitchFamily="18" charset="0"/>
                <a:cs typeface="Times New Roman" panose="02020603050405020304" pitchFamily="18" charset="0"/>
              </a:rPr>
              <a:t>Score function of two (transformed) samples –</a:t>
            </a:r>
          </a:p>
          <a:p>
            <a:pPr lvl="1" algn="just">
              <a:lnSpc>
                <a:spcPct val="110000"/>
              </a:lnSpc>
            </a:pPr>
            <a:endParaRPr lang="en-US" sz="1800" dirty="0">
              <a:latin typeface="Times New Roman" panose="02020603050405020304" pitchFamily="18" charset="0"/>
              <a:cs typeface="Times New Roman" panose="02020603050405020304" pitchFamily="18" charset="0"/>
            </a:endParaRPr>
          </a:p>
          <a:p>
            <a:pPr lvl="1" algn="just">
              <a:lnSpc>
                <a:spcPct val="110000"/>
              </a:lnSpc>
            </a:pPr>
            <a:endParaRPr lang="en-US" sz="1800" dirty="0">
              <a:latin typeface="Times New Roman" panose="02020603050405020304" pitchFamily="18" charset="0"/>
              <a:cs typeface="Times New Roman" panose="02020603050405020304" pitchFamily="18" charset="0"/>
            </a:endParaRPr>
          </a:p>
          <a:p>
            <a:pPr lvl="1" algn="just">
              <a:lnSpc>
                <a:spcPct val="110000"/>
              </a:lnSpc>
            </a:pPr>
            <a:r>
              <a:rPr lang="en-US" sz="1800" dirty="0">
                <a:latin typeface="Times New Roman" panose="02020603050405020304" pitchFamily="18" charset="0"/>
                <a:cs typeface="Times New Roman" panose="02020603050405020304" pitchFamily="18" charset="0"/>
              </a:rPr>
              <a:t>T</a:t>
            </a:r>
            <a:r>
              <a:rPr lang="en-US" sz="1000"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(x) - transformed the original data x using the transformations </a:t>
            </a:r>
          </a:p>
          <a:p>
            <a:pPr lvl="1" algn="just">
              <a:lnSpc>
                <a:spcPct val="110000"/>
              </a:lnSpc>
            </a:pPr>
            <a:r>
              <a:rPr lang="en-US" sz="1800" dirty="0">
                <a:latin typeface="Times New Roman" panose="02020603050405020304" pitchFamily="18" charset="0"/>
                <a:cs typeface="Times New Roman" panose="02020603050405020304" pitchFamily="18" charset="0"/>
              </a:rPr>
              <a:t>T</a:t>
            </a:r>
            <a:r>
              <a:rPr lang="en-US" sz="1000"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(x) - transformed the original data x using the transformations, but is different from T</a:t>
            </a:r>
            <a:r>
              <a:rPr lang="en-US" sz="1000"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(x) in some aspects</a:t>
            </a:r>
          </a:p>
          <a:p>
            <a:pPr lvl="1" algn="just">
              <a:lnSpc>
                <a:spcPct val="110000"/>
              </a:lnSpc>
            </a:pPr>
            <a:r>
              <a:rPr lang="en-US" sz="1800" dirty="0">
                <a:latin typeface="Times New Roman" panose="02020603050405020304" pitchFamily="18" charset="0"/>
                <a:cs typeface="Times New Roman" panose="02020603050405020304" pitchFamily="18" charset="0"/>
              </a:rPr>
              <a:t>sim(z, z’) – similarity that is defined using the cosine similarity</a:t>
            </a:r>
          </a:p>
          <a:p>
            <a:pPr lvl="2" algn="just">
              <a:lnSpc>
                <a:spcPct val="110000"/>
              </a:lnSpc>
            </a:pPr>
            <a:r>
              <a:rPr lang="en-US" sz="1800" b="1" dirty="0">
                <a:solidFill>
                  <a:schemeClr val="accent6">
                    <a:lumMod val="50000"/>
                  </a:schemeClr>
                </a:solidFill>
                <a:latin typeface="Times New Roman" panose="02020603050405020304" pitchFamily="18" charset="0"/>
                <a:cs typeface="Times New Roman" panose="02020603050405020304" pitchFamily="18" charset="0"/>
              </a:rPr>
              <a:t>Cosine Similarity – </a:t>
            </a:r>
          </a:p>
          <a:p>
            <a:pPr lvl="3" algn="just">
              <a:lnSpc>
                <a:spcPct val="110000"/>
              </a:lnSpc>
            </a:pPr>
            <a:r>
              <a:rPr lang="en-US" sz="1600" dirty="0">
                <a:latin typeface="Times New Roman" panose="02020603050405020304" pitchFamily="18" charset="0"/>
                <a:cs typeface="Times New Roman" panose="02020603050405020304" pitchFamily="18" charset="0"/>
              </a:rPr>
              <a:t>Measurement that quantifies the similarity between two or more vectors. </a:t>
            </a:r>
          </a:p>
          <a:p>
            <a:pPr lvl="3" algn="just">
              <a:lnSpc>
                <a:spcPct val="110000"/>
              </a:lnSpc>
            </a:pPr>
            <a:r>
              <a:rPr lang="en-US" sz="1600" dirty="0">
                <a:latin typeface="Times New Roman" panose="02020603050405020304" pitchFamily="18" charset="0"/>
                <a:cs typeface="Times New Roman" panose="02020603050405020304" pitchFamily="18" charset="0"/>
              </a:rPr>
              <a:t>Cosine of the angle between vectors.</a:t>
            </a:r>
          </a:p>
          <a:p>
            <a:pPr lvl="3" algn="just">
              <a:lnSpc>
                <a:spcPct val="110000"/>
              </a:lnSpc>
            </a:pPr>
            <a:r>
              <a:rPr lang="en-US" sz="1600" dirty="0">
                <a:latin typeface="Times New Roman" panose="02020603050405020304" pitchFamily="18" charset="0"/>
                <a:cs typeface="Times New Roman" panose="02020603050405020304" pitchFamily="18" charset="0"/>
              </a:rPr>
              <a:t>Mathematical description -  Ratio of the dot product of vectors and the product of the </a:t>
            </a:r>
            <a:r>
              <a:rPr lang="en-US" sz="1600" dirty="0" err="1">
                <a:latin typeface="Times New Roman" panose="02020603050405020304" pitchFamily="18" charset="0"/>
                <a:cs typeface="Times New Roman" panose="02020603050405020304" pitchFamily="18" charset="0"/>
              </a:rPr>
              <a:t>euclidean</a:t>
            </a:r>
            <a:r>
              <a:rPr lang="en-US" sz="1600" dirty="0">
                <a:latin typeface="Times New Roman" panose="02020603050405020304" pitchFamily="18" charset="0"/>
                <a:cs typeface="Times New Roman" panose="02020603050405020304" pitchFamily="18" charset="0"/>
              </a:rPr>
              <a:t> norms or magnitude of each vector.</a:t>
            </a:r>
          </a:p>
          <a:p>
            <a:pPr lvl="1" algn="just">
              <a:lnSpc>
                <a:spcPct val="110000"/>
              </a:lnSpc>
            </a:pPr>
            <a:r>
              <a:rPr lang="el-GR" sz="1800" dirty="0"/>
              <a:t>τ</a:t>
            </a:r>
            <a:r>
              <a:rPr lang="en-US" sz="1800" dirty="0"/>
              <a:t> – </a:t>
            </a:r>
            <a:r>
              <a:rPr lang="en-US" sz="1800" dirty="0">
                <a:latin typeface="Times New Roman" panose="02020603050405020304" pitchFamily="18" charset="0"/>
                <a:cs typeface="Times New Roman" panose="02020603050405020304" pitchFamily="18" charset="0"/>
              </a:rPr>
              <a:t>Temperature Parameter</a:t>
            </a:r>
          </a:p>
          <a:p>
            <a:pPr lvl="1" algn="just">
              <a:lnSpc>
                <a:spcPct val="110000"/>
              </a:lnSpc>
            </a:pPr>
            <a:r>
              <a:rPr lang="en-US" sz="1800" dirty="0"/>
              <a:t>f</a:t>
            </a:r>
            <a:r>
              <a:rPr lang="el-GR" sz="1800" dirty="0"/>
              <a:t>φ(·)</a:t>
            </a:r>
            <a:r>
              <a:rPr lang="en-US" sz="1800" dirty="0"/>
              <a:t> – </a:t>
            </a:r>
            <a:r>
              <a:rPr lang="en-US" sz="1800" dirty="0">
                <a:latin typeface="Times New Roman" panose="02020603050405020304" pitchFamily="18" charset="0"/>
                <a:cs typeface="Times New Roman" panose="02020603050405020304" pitchFamily="18" charset="0"/>
              </a:rPr>
              <a:t>Encoder that acts like a feature extractor</a:t>
            </a: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p:txBody>
      </p:sp>
      <p:pic>
        <p:nvPicPr>
          <p:cNvPr id="3" name="Picture 2" descr="Graphical user interface&#10;&#10;Description automatically generated">
            <a:extLst>
              <a:ext uri="{FF2B5EF4-FFF2-40B4-BE49-F238E27FC236}">
                <a16:creationId xmlns:a16="http://schemas.microsoft.com/office/drawing/2014/main" id="{EF6ABD8B-496A-BC8E-3832-C1AD033406F0}"/>
              </a:ext>
            </a:extLst>
          </p:cNvPr>
          <p:cNvPicPr>
            <a:picLocks noChangeAspect="1"/>
          </p:cNvPicPr>
          <p:nvPr/>
        </p:nvPicPr>
        <p:blipFill rotWithShape="1">
          <a:blip r:embed="rId2">
            <a:extLst>
              <a:ext uri="{28A0092B-C50C-407E-A947-70E740481C1C}">
                <a14:useLocalDpi xmlns:a14="http://schemas.microsoft.com/office/drawing/2010/main" val="0"/>
              </a:ext>
            </a:extLst>
          </a:blip>
          <a:srcRect l="25403" t="35555" r="19298" b="27168"/>
          <a:stretch/>
        </p:blipFill>
        <p:spPr>
          <a:xfrm>
            <a:off x="7112111" y="1462549"/>
            <a:ext cx="4561988" cy="2400161"/>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D3D4CE3-5C35-4A14-97C8-9928246C5968}"/>
              </a:ext>
            </a:extLst>
          </p:cNvPr>
          <p:cNvPicPr>
            <a:picLocks noChangeAspect="1"/>
          </p:cNvPicPr>
          <p:nvPr/>
        </p:nvPicPr>
        <p:blipFill rotWithShape="1">
          <a:blip r:embed="rId3">
            <a:extLst>
              <a:ext uri="{28A0092B-C50C-407E-A947-70E740481C1C}">
                <a14:useLocalDpi xmlns:a14="http://schemas.microsoft.com/office/drawing/2010/main" val="0"/>
              </a:ext>
            </a:extLst>
          </a:blip>
          <a:srcRect l="20081" t="66237" r="18549" b="24019"/>
          <a:stretch/>
        </p:blipFill>
        <p:spPr>
          <a:xfrm>
            <a:off x="1016111" y="3202166"/>
            <a:ext cx="5079888" cy="453667"/>
          </a:xfrm>
          <a:prstGeom prst="rect">
            <a:avLst/>
          </a:prstGeom>
        </p:spPr>
      </p:pic>
      <p:pic>
        <p:nvPicPr>
          <p:cNvPr id="7" name="Picture 6">
            <a:extLst>
              <a:ext uri="{FF2B5EF4-FFF2-40B4-BE49-F238E27FC236}">
                <a16:creationId xmlns:a16="http://schemas.microsoft.com/office/drawing/2014/main" id="{0A7164B4-2568-96CF-6CB7-868ADE4F9FE1}"/>
              </a:ext>
            </a:extLst>
          </p:cNvPr>
          <p:cNvPicPr>
            <a:picLocks noChangeAspect="1"/>
          </p:cNvPicPr>
          <p:nvPr/>
        </p:nvPicPr>
        <p:blipFill>
          <a:blip r:embed="rId4"/>
          <a:stretch>
            <a:fillRect/>
          </a:stretch>
        </p:blipFill>
        <p:spPr>
          <a:xfrm>
            <a:off x="7460380" y="4591759"/>
            <a:ext cx="4429125" cy="1143000"/>
          </a:xfrm>
          <a:prstGeom prst="rect">
            <a:avLst/>
          </a:prstGeom>
        </p:spPr>
      </p:pic>
    </p:spTree>
    <p:extLst>
      <p:ext uri="{BB962C8B-B14F-4D97-AF65-F5344CB8AC3E}">
        <p14:creationId xmlns:p14="http://schemas.microsoft.com/office/powerpoint/2010/main" val="379925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7">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7">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DB79837-CC5C-C2C3-1977-FFE2E1FD40CD}"/>
              </a:ext>
            </a:extLst>
          </p:cNvPr>
          <p:cNvSpPr txBox="1">
            <a:spLocks/>
          </p:cNvSpPr>
          <p:nvPr/>
        </p:nvSpPr>
        <p:spPr>
          <a:xfrm>
            <a:off x="3509318" y="729049"/>
            <a:ext cx="8682681" cy="6128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6E76255A-F700-7785-6CE6-62EC6E6680EE}"/>
              </a:ext>
            </a:extLst>
          </p:cNvPr>
          <p:cNvSpPr txBox="1">
            <a:spLocks/>
          </p:cNvSpPr>
          <p:nvPr/>
        </p:nvSpPr>
        <p:spPr>
          <a:xfrm>
            <a:off x="-2" y="0"/>
            <a:ext cx="12192001"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rgbClr val="002060"/>
              </a:solidFill>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87314F65-2BE0-13B3-2FE4-C9C026FDA50A}"/>
              </a:ext>
            </a:extLst>
          </p:cNvPr>
          <p:cNvPicPr>
            <a:picLocks noChangeAspect="1"/>
          </p:cNvPicPr>
          <p:nvPr/>
        </p:nvPicPr>
        <p:blipFill rotWithShape="1">
          <a:blip r:embed="rId2">
            <a:extLst>
              <a:ext uri="{28A0092B-C50C-407E-A947-70E740481C1C}">
                <a14:useLocalDpi xmlns:a14="http://schemas.microsoft.com/office/drawing/2010/main" val="0"/>
              </a:ext>
            </a:extLst>
          </a:blip>
          <a:srcRect l="11371" t="65095" r="17413" b="13073"/>
          <a:stretch/>
        </p:blipFill>
        <p:spPr>
          <a:xfrm>
            <a:off x="2" y="689507"/>
            <a:ext cx="6341806" cy="1093103"/>
          </a:xfrm>
          <a:prstGeom prst="rect">
            <a:avLst/>
          </a:prstGeom>
        </p:spPr>
      </p:pic>
      <p:cxnSp>
        <p:nvCxnSpPr>
          <p:cNvPr id="9" name="Straight Arrow Connector 8">
            <a:extLst>
              <a:ext uri="{FF2B5EF4-FFF2-40B4-BE49-F238E27FC236}">
                <a16:creationId xmlns:a16="http://schemas.microsoft.com/office/drawing/2014/main" id="{A829D72E-45EE-2842-6BEC-1A13AA9CE47D}"/>
              </a:ext>
            </a:extLst>
          </p:cNvPr>
          <p:cNvCxnSpPr/>
          <p:nvPr/>
        </p:nvCxnSpPr>
        <p:spPr>
          <a:xfrm>
            <a:off x="6341808" y="1036090"/>
            <a:ext cx="3342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C0B3B5-9E5C-B843-D6D4-43C50FB38E85}"/>
              </a:ext>
            </a:extLst>
          </p:cNvPr>
          <p:cNvSpPr txBox="1"/>
          <p:nvPr/>
        </p:nvSpPr>
        <p:spPr>
          <a:xfrm>
            <a:off x="6676105" y="750954"/>
            <a:ext cx="5515896"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Pulls the embedding of each transformed sample close to the embedding of the original sample. This encourages the transformations to preserve relevant semantic information.</a:t>
            </a:r>
          </a:p>
        </p:txBody>
      </p:sp>
      <p:cxnSp>
        <p:nvCxnSpPr>
          <p:cNvPr id="11" name="Straight Arrow Connector 10">
            <a:extLst>
              <a:ext uri="{FF2B5EF4-FFF2-40B4-BE49-F238E27FC236}">
                <a16:creationId xmlns:a16="http://schemas.microsoft.com/office/drawing/2014/main" id="{2B00A15A-2A4F-6B4F-5A49-C3B26B836827}"/>
              </a:ext>
            </a:extLst>
          </p:cNvPr>
          <p:cNvCxnSpPr>
            <a:cxnSpLocks/>
          </p:cNvCxnSpPr>
          <p:nvPr/>
        </p:nvCxnSpPr>
        <p:spPr>
          <a:xfrm>
            <a:off x="3229899" y="1755499"/>
            <a:ext cx="0" cy="3915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173F48-D068-6DCF-407D-D0D3DC937546}"/>
              </a:ext>
            </a:extLst>
          </p:cNvPr>
          <p:cNvSpPr txBox="1"/>
          <p:nvPr/>
        </p:nvSpPr>
        <p:spPr>
          <a:xfrm>
            <a:off x="0" y="2168406"/>
            <a:ext cx="11897034"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Pushes all the embeddings of the transformed samples away from each other, thereby encouraging diverse transformation</a:t>
            </a:r>
          </a:p>
        </p:txBody>
      </p:sp>
      <p:sp>
        <p:nvSpPr>
          <p:cNvPr id="14" name="Content Placeholder 2">
            <a:extLst>
              <a:ext uri="{FF2B5EF4-FFF2-40B4-BE49-F238E27FC236}">
                <a16:creationId xmlns:a16="http://schemas.microsoft.com/office/drawing/2014/main" id="{A259AE0E-86B2-A4FA-9A1D-BFDFAC9DB719}"/>
              </a:ext>
            </a:extLst>
          </p:cNvPr>
          <p:cNvSpPr>
            <a:spLocks noGrp="1"/>
          </p:cNvSpPr>
          <p:nvPr>
            <p:ph idx="1"/>
          </p:nvPr>
        </p:nvSpPr>
        <p:spPr>
          <a:xfrm>
            <a:off x="-191731" y="2875205"/>
            <a:ext cx="12575458" cy="5014451"/>
          </a:xfrm>
        </p:spPr>
        <p:txBody>
          <a:bodyPr>
            <a:normAutofit/>
          </a:bodyPr>
          <a:lstStyle/>
          <a:p>
            <a:pPr lvl="1">
              <a:lnSpc>
                <a:spcPct val="100000"/>
              </a:lnSpc>
            </a:pPr>
            <a:r>
              <a:rPr lang="en-US" sz="2200" dirty="0">
                <a:latin typeface="Times New Roman" panose="02020603050405020304" pitchFamily="18" charset="0"/>
                <a:cs typeface="Times New Roman" panose="02020603050405020304" pitchFamily="18" charset="0"/>
              </a:rPr>
              <a:t>One advantage of the proposed approach over other methods</a:t>
            </a:r>
          </a:p>
          <a:p>
            <a:pPr lvl="2">
              <a:lnSpc>
                <a:spcPct val="100000"/>
              </a:lnSpc>
            </a:pPr>
            <a:r>
              <a:rPr lang="en-US" sz="2200" dirty="0">
                <a:latin typeface="Times New Roman" panose="02020603050405020304" pitchFamily="18" charset="0"/>
                <a:cs typeface="Times New Roman" panose="02020603050405020304" pitchFamily="18" charset="0"/>
              </a:rPr>
              <a:t> The training loss is also the anomaly score</a:t>
            </a:r>
            <a:r>
              <a:rPr lang="en-US" sz="2200" b="1" dirty="0">
                <a:solidFill>
                  <a:srgbClr val="002060"/>
                </a:solidFill>
                <a:latin typeface="Times New Roman" panose="02020603050405020304" pitchFamily="18" charset="0"/>
                <a:cs typeface="Times New Roman" panose="02020603050405020304" pitchFamily="18" charset="0"/>
              </a:rPr>
              <a:t>.</a:t>
            </a:r>
          </a:p>
          <a:p>
            <a:pPr marL="742950" lvl="1" indent="-285750">
              <a:lnSpc>
                <a:spcPct val="100000"/>
              </a:lnSpc>
            </a:pPr>
            <a:r>
              <a:rPr lang="en-US" sz="2200" dirty="0">
                <a:latin typeface="Times New Roman" panose="02020603050405020304" pitchFamily="18" charset="0"/>
                <a:cs typeface="Times New Roman" panose="02020603050405020304" pitchFamily="18" charset="0"/>
              </a:rPr>
              <a:t>Since the score is deterministic, it can be straightforwardly evaluated for new data points without negative samples</a:t>
            </a:r>
          </a:p>
          <a:p>
            <a:pPr marL="1200150" lvl="2" indent="-285750">
              <a:lnSpc>
                <a:spcPct val="100000"/>
              </a:lnSpc>
            </a:pPr>
            <a:r>
              <a:rPr lang="en-US" sz="2200" dirty="0">
                <a:latin typeface="Times New Roman" panose="02020603050405020304" pitchFamily="18" charset="0"/>
                <a:cs typeface="Times New Roman" panose="02020603050405020304" pitchFamily="18" charset="0"/>
              </a:rPr>
              <a:t>Negative samples are not drawn from a noise distribution, but constructed deterministically from sample X</a:t>
            </a:r>
          </a:p>
          <a:p>
            <a:pPr lvl="1">
              <a:lnSpc>
                <a:spcPct val="100000"/>
              </a:lnSpc>
            </a:pPr>
            <a:r>
              <a:rPr lang="en-US" sz="2200" dirty="0">
                <a:latin typeface="Times New Roman" panose="02020603050405020304" pitchFamily="18" charset="0"/>
                <a:cs typeface="Times New Roman" panose="02020603050405020304" pitchFamily="18" charset="0"/>
              </a:rPr>
              <a:t>The higher the anomaly score, the more likely that a sample is an anomaly</a:t>
            </a:r>
          </a:p>
          <a:p>
            <a:pPr lvl="1">
              <a:lnSpc>
                <a:spcPct val="100000"/>
              </a:lnSpc>
            </a:pPr>
            <a:r>
              <a:rPr lang="en-US" sz="2200" dirty="0">
                <a:latin typeface="Times New Roman" panose="02020603050405020304" pitchFamily="18" charset="0"/>
                <a:cs typeface="Times New Roman" panose="02020603050405020304" pitchFamily="18" charset="0"/>
              </a:rPr>
              <a:t> Extremely simple </a:t>
            </a:r>
          </a:p>
          <a:p>
            <a:pPr lvl="1">
              <a:lnSpc>
                <a:spcPct val="100000"/>
              </a:lnSpc>
            </a:pPr>
            <a:r>
              <a:rPr lang="en-US" sz="2200" dirty="0">
                <a:latin typeface="Times New Roman" panose="02020603050405020304" pitchFamily="18" charset="0"/>
                <a:cs typeface="Times New Roman" panose="02020603050405020304" pitchFamily="18" charset="0"/>
              </a:rPr>
              <a:t>Does not need any additional regularization</a:t>
            </a:r>
          </a:p>
        </p:txBody>
      </p:sp>
      <p:sp>
        <p:nvSpPr>
          <p:cNvPr id="15" name="Rectangle 14">
            <a:extLst>
              <a:ext uri="{FF2B5EF4-FFF2-40B4-BE49-F238E27FC236}">
                <a16:creationId xmlns:a16="http://schemas.microsoft.com/office/drawing/2014/main" id="{0F76E4C3-DF81-DC1A-AEB7-D6A53C08C447}"/>
              </a:ext>
            </a:extLst>
          </p:cNvPr>
          <p:cNvSpPr/>
          <p:nvPr/>
        </p:nvSpPr>
        <p:spPr>
          <a:xfrm>
            <a:off x="1474840" y="720230"/>
            <a:ext cx="4866966" cy="103165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F9E2901-6FA7-D1E3-658A-75A0527C6A6E}"/>
              </a:ext>
            </a:extLst>
          </p:cNvPr>
          <p:cNvSpPr txBox="1"/>
          <p:nvPr/>
        </p:nvSpPr>
        <p:spPr>
          <a:xfrm>
            <a:off x="4812899" y="1806029"/>
            <a:ext cx="1691943" cy="369332"/>
          </a:xfrm>
          <a:prstGeom prst="rect">
            <a:avLst/>
          </a:prstGeom>
          <a:noFill/>
        </p:spPr>
        <p:txBody>
          <a:bodyPr wrap="square" rtlCol="0">
            <a:spAutoFit/>
          </a:bodyPr>
          <a:lstStyle/>
          <a:p>
            <a:r>
              <a:rPr lang="en-US" b="1" dirty="0">
                <a:solidFill>
                  <a:srgbClr val="FF0000"/>
                </a:solidFill>
              </a:rPr>
              <a:t>Anomaly Score</a:t>
            </a:r>
          </a:p>
        </p:txBody>
      </p:sp>
    </p:spTree>
    <p:extLst>
      <p:ext uri="{BB962C8B-B14F-4D97-AF65-F5344CB8AC3E}">
        <p14:creationId xmlns:p14="http://schemas.microsoft.com/office/powerpoint/2010/main" val="415668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8186-4AF6-7C60-6A8E-C31EE61B5903}"/>
              </a:ext>
            </a:extLst>
          </p:cNvPr>
          <p:cNvSpPr>
            <a:spLocks noGrp="1"/>
          </p:cNvSpPr>
          <p:nvPr>
            <p:ph type="title"/>
          </p:nvPr>
        </p:nvSpPr>
        <p:spPr>
          <a:xfrm>
            <a:off x="907026" y="153847"/>
            <a:ext cx="10515600" cy="855406"/>
          </a:xfrm>
        </p:spPr>
        <p:txBody>
          <a:bodyPr/>
          <a:lstStyle/>
          <a:p>
            <a:pPr algn="ctr"/>
            <a:r>
              <a:rPr lang="en-US" sz="4400" b="1" dirty="0">
                <a:solidFill>
                  <a:schemeClr val="accent2">
                    <a:lumMod val="75000"/>
                  </a:schemeClr>
                </a:solidFill>
                <a:latin typeface="Constantia" panose="02030602050306030303" pitchFamily="18" charset="0"/>
              </a:rPr>
              <a:t>IMPLEMENTATION DETAILS</a:t>
            </a:r>
            <a:endParaRPr lang="en-US" dirty="0">
              <a:latin typeface="Constantia" panose="02030602050306030303" pitchFamily="18" charset="0"/>
            </a:endParaRPr>
          </a:p>
        </p:txBody>
      </p:sp>
      <p:sp>
        <p:nvSpPr>
          <p:cNvPr id="3" name="Content Placeholder 2">
            <a:extLst>
              <a:ext uri="{FF2B5EF4-FFF2-40B4-BE49-F238E27FC236}">
                <a16:creationId xmlns:a16="http://schemas.microsoft.com/office/drawing/2014/main" id="{315278B2-8DCC-6581-A8FF-FB1A77D7D137}"/>
              </a:ext>
            </a:extLst>
          </p:cNvPr>
          <p:cNvSpPr>
            <a:spLocks noGrp="1"/>
          </p:cNvSpPr>
          <p:nvPr>
            <p:ph idx="1"/>
          </p:nvPr>
        </p:nvSpPr>
        <p:spPr>
          <a:xfrm>
            <a:off x="0" y="1009253"/>
            <a:ext cx="12192000" cy="5848747"/>
          </a:xfrm>
        </p:spPr>
        <p:txBody>
          <a:bodyPr>
            <a:normAutofit fontScale="92500" lnSpcReduction="10000"/>
          </a:bodyPr>
          <a:lstStyle/>
          <a:p>
            <a:pPr>
              <a:lnSpc>
                <a:spcPct val="100000"/>
              </a:lnSpc>
            </a:pPr>
            <a:r>
              <a:rPr lang="en-US" sz="2100" b="1" dirty="0">
                <a:solidFill>
                  <a:srgbClr val="002060"/>
                </a:solidFill>
                <a:latin typeface="Times New Roman" panose="02020603050405020304" pitchFamily="18" charset="0"/>
                <a:cs typeface="Times New Roman" panose="02020603050405020304" pitchFamily="18" charset="0"/>
              </a:rPr>
              <a:t>Parametrizations of the learnable transformations</a:t>
            </a:r>
            <a:r>
              <a:rPr lang="en-US" sz="2100" dirty="0">
                <a:latin typeface="Times New Roman" panose="02020603050405020304" pitchFamily="18" charset="0"/>
                <a:cs typeface="Times New Roman" panose="02020603050405020304" pitchFamily="18" charset="0"/>
              </a:rPr>
              <a:t>: </a:t>
            </a:r>
          </a:p>
          <a:p>
            <a:pPr lvl="1">
              <a:lnSpc>
                <a:spcPct val="100000"/>
              </a:lnSpc>
            </a:pPr>
            <a:r>
              <a:rPr lang="en-US" sz="2100" dirty="0">
                <a:latin typeface="Times New Roman" panose="02020603050405020304" pitchFamily="18" charset="0"/>
                <a:cs typeface="Times New Roman" panose="02020603050405020304" pitchFamily="18" charset="0"/>
              </a:rPr>
              <a:t>feed forward Tk(x) := Mk(x)</a:t>
            </a:r>
          </a:p>
          <a:p>
            <a:pPr lvl="1">
              <a:lnSpc>
                <a:spcPct val="100000"/>
              </a:lnSpc>
            </a:pPr>
            <a:r>
              <a:rPr lang="en-US" sz="2100" dirty="0">
                <a:latin typeface="Times New Roman" panose="02020603050405020304" pitchFamily="18" charset="0"/>
                <a:cs typeface="Times New Roman" panose="02020603050405020304" pitchFamily="18" charset="0"/>
              </a:rPr>
              <a:t>residual Tk(x) := Mk(x) + x</a:t>
            </a:r>
          </a:p>
          <a:p>
            <a:pPr lvl="1">
              <a:lnSpc>
                <a:spcPct val="100000"/>
              </a:lnSpc>
            </a:pPr>
            <a:r>
              <a:rPr lang="en-US" sz="2100" dirty="0">
                <a:latin typeface="Times New Roman" panose="02020603050405020304" pitchFamily="18" charset="0"/>
                <a:cs typeface="Times New Roman" panose="02020603050405020304" pitchFamily="18" charset="0"/>
              </a:rPr>
              <a:t>multiplicative Tk(x) := Mk(x)     x  which differ in how they combine the learnable masks Mk(·) with the data</a:t>
            </a:r>
          </a:p>
          <a:p>
            <a:pPr>
              <a:lnSpc>
                <a:spcPct val="100000"/>
              </a:lnSpc>
            </a:pPr>
            <a:r>
              <a:rPr lang="en-US" sz="2100" b="1" dirty="0">
                <a:solidFill>
                  <a:srgbClr val="002060"/>
                </a:solidFill>
                <a:latin typeface="Times New Roman" panose="02020603050405020304" pitchFamily="18" charset="0"/>
                <a:cs typeface="Times New Roman" panose="02020603050405020304" pitchFamily="18" charset="0"/>
              </a:rPr>
              <a:t>Neural Transformations (Masks Mk) </a:t>
            </a:r>
            <a:r>
              <a:rPr lang="en-US" sz="2100" dirty="0">
                <a:latin typeface="Times New Roman" panose="02020603050405020304" pitchFamily="18" charset="0"/>
                <a:cs typeface="Times New Roman" panose="02020603050405020304" pitchFamily="18" charset="0"/>
              </a:rPr>
              <a:t>–</a:t>
            </a:r>
          </a:p>
          <a:p>
            <a:pPr lvl="1">
              <a:lnSpc>
                <a:spcPct val="110000"/>
              </a:lnSpc>
            </a:pPr>
            <a:r>
              <a:rPr lang="en-US" sz="2100" dirty="0">
                <a:latin typeface="Times New Roman" panose="02020603050405020304" pitchFamily="18" charset="0"/>
                <a:cs typeface="Times New Roman" panose="02020603050405020304" pitchFamily="18" charset="0"/>
              </a:rPr>
              <a:t>Consist of one convolutional layer on the bottom, a stack of three residual blocks of 1d convolutional layers with instance normalization layers and </a:t>
            </a:r>
            <a:r>
              <a:rPr lang="en-US" sz="2100" dirty="0" err="1">
                <a:latin typeface="Times New Roman" panose="02020603050405020304" pitchFamily="18" charset="0"/>
                <a:cs typeface="Times New Roman" panose="02020603050405020304" pitchFamily="18" charset="0"/>
              </a:rPr>
              <a:t>ReLU</a:t>
            </a:r>
            <a:r>
              <a:rPr lang="en-US" sz="2100" dirty="0">
                <a:latin typeface="Times New Roman" panose="02020603050405020304" pitchFamily="18" charset="0"/>
                <a:cs typeface="Times New Roman" panose="02020603050405020304" pitchFamily="18" charset="0"/>
              </a:rPr>
              <a:t> activations, as well as one convolutional layer on the top. </a:t>
            </a:r>
          </a:p>
          <a:p>
            <a:pPr lvl="2">
              <a:lnSpc>
                <a:spcPct val="110000"/>
              </a:lnSpc>
            </a:pPr>
            <a:r>
              <a:rPr lang="en-US" sz="1700" dirty="0">
                <a:latin typeface="Times New Roman" panose="02020603050405020304" pitchFamily="18" charset="0"/>
                <a:cs typeface="Times New Roman" panose="02020603050405020304" pitchFamily="18" charset="0"/>
              </a:rPr>
              <a:t>Convolutional layers -  kernel size = 3, stride =  1</a:t>
            </a:r>
          </a:p>
          <a:p>
            <a:pPr lvl="2">
              <a:lnSpc>
                <a:spcPct val="110000"/>
              </a:lnSpc>
            </a:pPr>
            <a:r>
              <a:rPr lang="en-US" sz="1700" dirty="0">
                <a:latin typeface="Times New Roman" panose="02020603050405020304" pitchFamily="18" charset="0"/>
                <a:cs typeface="Times New Roman" panose="02020603050405020304" pitchFamily="18" charset="0"/>
              </a:rPr>
              <a:t>Dimension of the residual blocks is the data dimension. </a:t>
            </a:r>
          </a:p>
          <a:p>
            <a:pPr lvl="2">
              <a:lnSpc>
                <a:spcPct val="110000"/>
              </a:lnSpc>
            </a:pPr>
            <a:r>
              <a:rPr lang="en-US" sz="1700" dirty="0">
                <a:latin typeface="Times New Roman" panose="02020603050405020304" pitchFamily="18" charset="0"/>
                <a:cs typeface="Times New Roman" panose="02020603050405020304" pitchFamily="18" charset="0"/>
              </a:rPr>
              <a:t>Convolutional layer on the top has an output dimension as the data dimension. </a:t>
            </a:r>
          </a:p>
          <a:p>
            <a:pPr lvl="2">
              <a:lnSpc>
                <a:spcPct val="110000"/>
              </a:lnSpc>
            </a:pPr>
            <a:r>
              <a:rPr lang="en-US" sz="1700" dirty="0">
                <a:latin typeface="Times New Roman" panose="02020603050405020304" pitchFamily="18" charset="0"/>
                <a:cs typeface="Times New Roman" panose="02020603050405020304" pitchFamily="18" charset="0"/>
              </a:rPr>
              <a:t>For the multiplicative parameterization, a sigmoid activation is added to the end.</a:t>
            </a:r>
          </a:p>
          <a:p>
            <a:pPr lvl="0">
              <a:lnSpc>
                <a:spcPct val="100000"/>
              </a:lnSpc>
            </a:pPr>
            <a:r>
              <a:rPr lang="en-US" sz="2100" dirty="0">
                <a:solidFill>
                  <a:prstClr val="black"/>
                </a:solidFill>
                <a:latin typeface="Times New Roman" panose="02020603050405020304" pitchFamily="18" charset="0"/>
                <a:cs typeface="Times New Roman" panose="02020603050405020304" pitchFamily="18" charset="0"/>
              </a:rPr>
              <a:t>All bias terms are fixed as zero </a:t>
            </a:r>
          </a:p>
          <a:p>
            <a:pPr lvl="0">
              <a:lnSpc>
                <a:spcPct val="100000"/>
              </a:lnSpc>
            </a:pPr>
            <a:r>
              <a:rPr lang="en-US" sz="2100" dirty="0">
                <a:solidFill>
                  <a:prstClr val="black"/>
                </a:solidFill>
                <a:latin typeface="Times New Roman" panose="02020603050405020304" pitchFamily="18" charset="0"/>
                <a:cs typeface="Times New Roman" panose="02020603050405020304" pitchFamily="18" charset="0"/>
              </a:rPr>
              <a:t>Learnable affine parameters of the instance normalization layers are frozen</a:t>
            </a:r>
          </a:p>
          <a:p>
            <a:pPr>
              <a:lnSpc>
                <a:spcPct val="100000"/>
              </a:lnSpc>
            </a:pPr>
            <a:r>
              <a:rPr lang="en-US" sz="2100" b="1" dirty="0">
                <a:solidFill>
                  <a:srgbClr val="002060"/>
                </a:solidFill>
                <a:latin typeface="Times New Roman" panose="02020603050405020304" pitchFamily="18" charset="0"/>
                <a:cs typeface="Times New Roman" panose="02020603050405020304" pitchFamily="18" charset="0"/>
              </a:rPr>
              <a:t>Encoder –</a:t>
            </a:r>
            <a:r>
              <a:rPr lang="en-US" sz="2100" dirty="0">
                <a:latin typeface="Times New Roman" panose="02020603050405020304" pitchFamily="18" charset="0"/>
                <a:cs typeface="Times New Roman" panose="02020603050405020304" pitchFamily="18" charset="0"/>
              </a:rPr>
              <a:t> </a:t>
            </a:r>
          </a:p>
          <a:p>
            <a:pPr lvl="1">
              <a:lnSpc>
                <a:spcPct val="100000"/>
              </a:lnSpc>
            </a:pPr>
            <a:r>
              <a:rPr lang="en-US" sz="2100" dirty="0">
                <a:latin typeface="Times New Roman" panose="02020603050405020304" pitchFamily="18" charset="0"/>
                <a:cs typeface="Times New Roman" panose="02020603050405020304" pitchFamily="18" charset="0"/>
              </a:rPr>
              <a:t>a stack of residual blocks of 1d convolutional layers with </a:t>
            </a:r>
            <a:r>
              <a:rPr lang="en-US" sz="2100" dirty="0" err="1">
                <a:latin typeface="Times New Roman" panose="02020603050405020304" pitchFamily="18" charset="0"/>
                <a:cs typeface="Times New Roman" panose="02020603050405020304" pitchFamily="18" charset="0"/>
              </a:rPr>
              <a:t>ReLu</a:t>
            </a:r>
            <a:r>
              <a:rPr lang="en-US" sz="2100" dirty="0">
                <a:latin typeface="Times New Roman" panose="02020603050405020304" pitchFamily="18" charset="0"/>
                <a:cs typeface="Times New Roman" panose="02020603050405020304" pitchFamily="18" charset="0"/>
              </a:rPr>
              <a:t> activations and one 1d convolution layer on to of all the residual blocks.</a:t>
            </a:r>
          </a:p>
          <a:p>
            <a:pPr lvl="1">
              <a:lnSpc>
                <a:spcPct val="100000"/>
              </a:lnSpc>
            </a:pPr>
            <a:r>
              <a:rPr lang="en-US" sz="2100" dirty="0">
                <a:latin typeface="Times New Roman" panose="02020603050405020304" pitchFamily="18" charset="0"/>
                <a:cs typeface="Times New Roman" panose="02020603050405020304" pitchFamily="18" charset="0"/>
              </a:rPr>
              <a:t>Number of blocks depends on the dimensionality of the data</a:t>
            </a:r>
          </a:p>
          <a:p>
            <a:pPr lvl="0">
              <a:lnSpc>
                <a:spcPct val="100000"/>
              </a:lnSpc>
            </a:pPr>
            <a:endParaRPr lang="en-US" sz="2600" dirty="0">
              <a:solidFill>
                <a:prstClr val="black"/>
              </a:solidFill>
              <a:latin typeface="Times New Roman" panose="02020603050405020304" pitchFamily="18" charset="0"/>
              <a:cs typeface="Times New Roman" panose="02020603050405020304" pitchFamily="18" charset="0"/>
            </a:endParaRPr>
          </a:p>
          <a:p>
            <a:pPr marL="457200" lvl="1" indent="0">
              <a:lnSpc>
                <a:spcPct val="100000"/>
              </a:lnSpc>
              <a:buNone/>
            </a:pPr>
            <a:endParaRPr lang="en-US" sz="2200" dirty="0">
              <a:latin typeface="Times New Roman" panose="02020603050405020304" pitchFamily="18" charset="0"/>
              <a:cs typeface="Times New Roman" panose="02020603050405020304" pitchFamily="18" charset="0"/>
            </a:endParaRPr>
          </a:p>
        </p:txBody>
      </p:sp>
      <p:pic>
        <p:nvPicPr>
          <p:cNvPr id="1026" name="Picture 2" descr="Consciousness | Ancient symbols, Dot symbol, Dot tattoos">
            <a:extLst>
              <a:ext uri="{FF2B5EF4-FFF2-40B4-BE49-F238E27FC236}">
                <a16:creationId xmlns:a16="http://schemas.microsoft.com/office/drawing/2014/main" id="{242ED7C8-766C-889D-0D64-252EDABC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86942" y="2018504"/>
            <a:ext cx="243195" cy="24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2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8186-4AF6-7C60-6A8E-C31EE61B5903}"/>
              </a:ext>
            </a:extLst>
          </p:cNvPr>
          <p:cNvSpPr>
            <a:spLocks noGrp="1"/>
          </p:cNvSpPr>
          <p:nvPr>
            <p:ph type="title"/>
          </p:nvPr>
        </p:nvSpPr>
        <p:spPr>
          <a:xfrm>
            <a:off x="838200" y="481782"/>
            <a:ext cx="10515600" cy="855406"/>
          </a:xfrm>
        </p:spPr>
        <p:txBody>
          <a:bodyPr/>
          <a:lstStyle/>
          <a:p>
            <a:pPr algn="ctr"/>
            <a:r>
              <a:rPr lang="en-US" b="1" dirty="0">
                <a:solidFill>
                  <a:schemeClr val="accent2">
                    <a:lumMod val="75000"/>
                  </a:schemeClr>
                </a:solidFill>
                <a:latin typeface="Constantia" panose="02030602050306030303" pitchFamily="18" charset="0"/>
              </a:rPr>
              <a:t>EVALUATION PROTOCOL</a:t>
            </a:r>
            <a:endParaRPr lang="en-US" dirty="0">
              <a:latin typeface="Constantia" panose="02030602050306030303" pitchFamily="18" charset="0"/>
            </a:endParaRPr>
          </a:p>
        </p:txBody>
      </p:sp>
      <p:sp>
        <p:nvSpPr>
          <p:cNvPr id="3" name="Content Placeholder 2">
            <a:extLst>
              <a:ext uri="{FF2B5EF4-FFF2-40B4-BE49-F238E27FC236}">
                <a16:creationId xmlns:a16="http://schemas.microsoft.com/office/drawing/2014/main" id="{315278B2-8DCC-6581-A8FF-FB1A77D7D137}"/>
              </a:ext>
            </a:extLst>
          </p:cNvPr>
          <p:cNvSpPr>
            <a:spLocks noGrp="1"/>
          </p:cNvSpPr>
          <p:nvPr>
            <p:ph idx="1"/>
          </p:nvPr>
        </p:nvSpPr>
        <p:spPr>
          <a:xfrm>
            <a:off x="0" y="1681316"/>
            <a:ext cx="12192000" cy="5176684"/>
          </a:xfrm>
        </p:spPr>
        <p:txBody>
          <a:bodyPr>
            <a:normAutofit/>
          </a:bodyPr>
          <a:lstStyle/>
          <a:p>
            <a:pPr>
              <a:lnSpc>
                <a:spcPct val="100000"/>
              </a:lnSpc>
            </a:pPr>
            <a:r>
              <a:rPr lang="en-US" sz="3200" b="1" dirty="0">
                <a:solidFill>
                  <a:srgbClr val="002060"/>
                </a:solidFill>
                <a:latin typeface="Times New Roman" panose="02020603050405020304" pitchFamily="18" charset="0"/>
                <a:cs typeface="Times New Roman" panose="02020603050405020304" pitchFamily="18" charset="0"/>
              </a:rPr>
              <a:t>One-vs-rest</a:t>
            </a:r>
          </a:p>
          <a:p>
            <a:pPr lvl="1">
              <a:lnSpc>
                <a:spcPct val="100000"/>
              </a:lnSpc>
            </a:pPr>
            <a:r>
              <a:rPr lang="en-US" dirty="0">
                <a:latin typeface="Times New Roman" panose="02020603050405020304" pitchFamily="18" charset="0"/>
                <a:cs typeface="Times New Roman" panose="02020603050405020304" pitchFamily="18" charset="0"/>
              </a:rPr>
              <a:t>Dataset is split by the N class labels, creating N one class classification tasks;</a:t>
            </a:r>
          </a:p>
          <a:p>
            <a:pPr lvl="1">
              <a:lnSpc>
                <a:spcPct val="100000"/>
              </a:lnSpc>
            </a:pPr>
            <a:r>
              <a:rPr lang="en-US" dirty="0">
                <a:latin typeface="Times New Roman" panose="02020603050405020304" pitchFamily="18" charset="0"/>
                <a:cs typeface="Times New Roman" panose="02020603050405020304" pitchFamily="18" charset="0"/>
              </a:rPr>
              <a:t>Models - trained on data from one class and tested on a test set with examples from all classes. </a:t>
            </a:r>
          </a:p>
          <a:p>
            <a:pPr lvl="1">
              <a:lnSpc>
                <a:spcPct val="100000"/>
              </a:lnSpc>
            </a:pPr>
            <a:r>
              <a:rPr lang="en-US" dirty="0">
                <a:latin typeface="Times New Roman" panose="02020603050405020304" pitchFamily="18" charset="0"/>
                <a:cs typeface="Times New Roman" panose="02020603050405020304" pitchFamily="18" charset="0"/>
              </a:rPr>
              <a:t>The samples from other classes should be detected as anomalies</a:t>
            </a:r>
          </a:p>
          <a:p>
            <a:pPr>
              <a:lnSpc>
                <a:spcPct val="100000"/>
              </a:lnSpc>
            </a:pPr>
            <a:r>
              <a:rPr lang="en-US" sz="2400" dirty="0">
                <a:latin typeface="Times New Roman" panose="02020603050405020304" pitchFamily="18" charset="0"/>
                <a:cs typeface="Times New Roman" panose="02020603050405020304" pitchFamily="18" charset="0"/>
              </a:rPr>
              <a:t> </a:t>
            </a:r>
            <a:r>
              <a:rPr lang="en-US" sz="3200" b="1" dirty="0">
                <a:solidFill>
                  <a:srgbClr val="002060"/>
                </a:solidFill>
                <a:latin typeface="Times New Roman" panose="02020603050405020304" pitchFamily="18" charset="0"/>
                <a:cs typeface="Times New Roman" panose="02020603050405020304" pitchFamily="18" charset="0"/>
              </a:rPr>
              <a:t>n-vs-rest</a:t>
            </a:r>
          </a:p>
          <a:p>
            <a:pPr lvl="1">
              <a:lnSpc>
                <a:spcPct val="100000"/>
              </a:lnSpc>
            </a:pPr>
            <a:r>
              <a:rPr lang="en-US" dirty="0">
                <a:latin typeface="Times New Roman" panose="02020603050405020304" pitchFamily="18" charset="0"/>
                <a:cs typeface="Times New Roman" panose="02020603050405020304" pitchFamily="18" charset="0"/>
              </a:rPr>
              <a:t>n classes (for 1 &lt; n &lt; N) are treated as normal </a:t>
            </a:r>
          </a:p>
          <a:p>
            <a:pPr lvl="1">
              <a:lnSpc>
                <a:spcPct val="100000"/>
              </a:lnSpc>
            </a:pPr>
            <a:r>
              <a:rPr lang="en-US" dirty="0">
                <a:latin typeface="Times New Roman" panose="02020603050405020304" pitchFamily="18" charset="0"/>
                <a:cs typeface="Times New Roman" panose="02020603050405020304" pitchFamily="18" charset="0"/>
              </a:rPr>
              <a:t>Remaining classes provide the anomalies in the test and validation set. </a:t>
            </a:r>
          </a:p>
          <a:p>
            <a:pPr lvl="1">
              <a:lnSpc>
                <a:spcPct val="100000"/>
              </a:lnSpc>
            </a:pPr>
            <a:r>
              <a:rPr lang="en-US" dirty="0">
                <a:latin typeface="Times New Roman" panose="02020603050405020304" pitchFamily="18" charset="0"/>
                <a:cs typeface="Times New Roman" panose="02020603050405020304" pitchFamily="18" charset="0"/>
              </a:rPr>
              <a:t>By increasing the variability of what is considered normal data, one-class classification becomes more challenging.</a:t>
            </a:r>
          </a:p>
          <a:p>
            <a:pPr lvl="0">
              <a:lnSpc>
                <a:spcPct val="100000"/>
              </a:lnSpc>
            </a:pPr>
            <a:endParaRPr lang="en-US" sz="2600" dirty="0">
              <a:solidFill>
                <a:prstClr val="black"/>
              </a:solidFill>
              <a:latin typeface="Times New Roman" panose="02020603050405020304" pitchFamily="18" charset="0"/>
              <a:cs typeface="Times New Roman" panose="02020603050405020304" pitchFamily="18" charset="0"/>
            </a:endParaRPr>
          </a:p>
          <a:p>
            <a:pPr marL="457200" lvl="1" indent="0">
              <a:lnSpc>
                <a:spcPct val="10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85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TotalTime>
  <Words>1382</Words>
  <Application>Microsoft Office PowerPoint</Application>
  <PresentationFormat>Widescreen</PresentationFormat>
  <Paragraphs>151</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Constantia</vt:lpstr>
      <vt:lpstr>Times New Roman</vt:lpstr>
      <vt:lpstr>Office Theme</vt:lpstr>
      <vt:lpstr>Neural Transformation Learning for Deep Anomaly Detection Beyond Images</vt:lpstr>
      <vt:lpstr>INTRODUCTION</vt:lpstr>
      <vt:lpstr>APPROACH OF THE PAPER</vt:lpstr>
      <vt:lpstr>Neural Transformation Learning For Anomaly Detection (NeuTraL AD)</vt:lpstr>
      <vt:lpstr>PowerPoint Presentation</vt:lpstr>
      <vt:lpstr>PowerPoint Presentation</vt:lpstr>
      <vt:lpstr>PowerPoint Presentation</vt:lpstr>
      <vt:lpstr>IMPLEMENTATION DETAILS</vt:lpstr>
      <vt:lpstr>EVALUATION PROTOCOL</vt:lpstr>
      <vt:lpstr>RESULTS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scBasset: Sequence-based Modeling Of Single Cell ATAC-seq Using Convolutional Neural Networks</dc:title>
  <dc:creator>PADMA REDDY, MONALIKA</dc:creator>
  <cp:lastModifiedBy>PADMA REDDY, MONALIKA</cp:lastModifiedBy>
  <cp:revision>16</cp:revision>
  <dcterms:created xsi:type="dcterms:W3CDTF">2022-10-11T15:05:44Z</dcterms:created>
  <dcterms:modified xsi:type="dcterms:W3CDTF">2022-11-14T13:37:50Z</dcterms:modified>
</cp:coreProperties>
</file>